
<file path=[Content_Types].xml><?xml version="1.0" encoding="utf-8"?>
<Types xmlns="http://schemas.openxmlformats.org/package/2006/content-types">
  <Override PartName="/ppt/slideLayouts/slideLayout8.xml" ContentType="application/vnd.openxmlformats-officedocument.presentationml.slideLayout+xml"/>
  <Override PartName="/ppt/slides/slide22.xml" ContentType="application/vnd.openxmlformats-officedocument.presentationml.slide+xml"/>
  <Override PartName="/ppt/slides/slide28.xml" ContentType="application/vnd.openxmlformats-officedocument.presentationml.slide+xml"/>
  <Override PartName="/ppt/notesSlides/notesSlide11.xml" ContentType="application/vnd.openxmlformats-officedocument.presentationml.notesSlide+xml"/>
  <Override PartName="/docProps/app.xml" ContentType="application/vnd.openxmlformats-officedocument.extended-properties+xml"/>
  <Override PartName="/ppt/slides/slide30.xml" ContentType="application/vnd.openxmlformats-officedocument.presentationml.slide+xml"/>
  <Override PartName="/ppt/notesSlides/notesSlide9.xml" ContentType="application/vnd.openxmlformats-officedocument.presentationml.notesSlide+xml"/>
  <Override PartName="/ppt/slides/slide36.xml" ContentType="application/vnd.openxmlformats-officedocument.presentationml.slide+xml"/>
  <Override PartName="/ppt/slides/slide11.xml" ContentType="application/vnd.openxmlformats-officedocument.presentationml.slide+xml"/>
  <Override PartName="/ppt/slides/slide18.xml" ContentType="application/vnd.openxmlformats-officedocument.presentationml.slide+xml"/>
  <Override PartName="/ppt/slides/slide47.xml" ContentType="application/vnd.openxmlformats-officedocument.presentationml.slide+xml"/>
  <Override PartName="/ppt/theme/theme3.xml" ContentType="application/vnd.openxmlformats-officedocument.theme+xml"/>
  <Override PartName="/ppt/notesSlides/notesSlide16.xml" ContentType="application/vnd.openxmlformats-officedocument.presentationml.notesSlide+xml"/>
  <Override PartName="/ppt/slideLayouts/slideLayout3.xml" ContentType="application/vnd.openxmlformats-officedocument.presentationml.slideLayout+xml"/>
  <Override PartName="/ppt/slides/slide21.xml" ContentType="application/vnd.openxmlformats-officedocument.presentationml.slide+xml"/>
  <Override PartName="/ppt/slides/slide23.xml" ContentType="application/vnd.openxmlformats-officedocument.presentationml.slide+xml"/>
  <Override PartName="/ppt/slideLayouts/slideLayout9.xml" ContentType="application/vnd.openxmlformats-officedocument.presentationml.slideLayout+xml"/>
  <Override PartName="/ppt/slides/slide52.xml" ContentType="application/vnd.openxmlformats-officedocument.presentationml.slide+xml"/>
  <Override PartName="/ppt/slides/slide1.xml" ContentType="application/vnd.openxmlformats-officedocument.presentationml.slide+xml"/>
  <Override PartName="/ppt/slides/slide51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notesSlides/notesSlide15.xml" ContentType="application/vnd.openxmlformats-officedocument.presentationml.notesSlide+xml"/>
  <Override PartName="/ppt/notesSlides/notesSlide4.xml" ContentType="application/vnd.openxmlformats-officedocument.presentationml.notesSlide+xml"/>
  <Override PartName="/ppt/handoutMasters/handoutMaster1.xml" ContentType="application/vnd.openxmlformats-officedocument.presentationml.handoutMaster+xml"/>
  <Override PartName="/ppt/slides/slide13.xml" ContentType="application/vnd.openxmlformats-officedocument.presentationml.slide+xml"/>
  <Override PartName="/ppt/notesSlides/notesSlide17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20.xml" ContentType="application/vnd.openxmlformats-officedocument.presentationml.slide+xml"/>
  <Override PartName="/ppt/slides/slide17.xml" ContentType="application/vnd.openxmlformats-officedocument.presentationml.slide+xml"/>
  <Override PartName="/ppt/slideLayouts/slideLayout4.xml" ContentType="application/vnd.openxmlformats-officedocument.presentationml.slideLayout+xml"/>
  <Override PartName="/ppt/notesSlides/notesSlide13.xml" ContentType="application/vnd.openxmlformats-officedocument.presentationml.notesSlide+xml"/>
  <Override PartName="/ppt/slideLayouts/slideLayout2.xml" ContentType="application/vnd.openxmlformats-officedocument.presentationml.slideLayout+xml"/>
  <Override PartName="/ppt/notesSlides/notesSlide1.xml" ContentType="application/vnd.openxmlformats-officedocument.presentationml.notesSlide+xml"/>
  <Override PartName="/ppt/slides/slide43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37.xml" ContentType="application/vnd.openxmlformats-officedocument.presentationml.slide+xml"/>
  <Override PartName="/ppt/slides/slide10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notesSlides/notesSlide18.xml" ContentType="application/vnd.openxmlformats-officedocument.presentationml.notesSlide+xml"/>
  <Default Extension="png" ContentType="image/png"/>
  <Override PartName="/ppt/slides/slide27.xml" ContentType="application/vnd.openxmlformats-officedocument.presentationml.slide+xml"/>
  <Override PartName="/docProps/core.xml" ContentType="application/vnd.openxmlformats-package.core-properties+xml"/>
  <Override PartName="/ppt/slides/slide31.xml" ContentType="application/vnd.openxmlformats-officedocument.presentationml.slide+xml"/>
  <Default Extension="bin" ContentType="application/vnd.openxmlformats-officedocument.presentationml.printerSettings"/>
  <Override PartName="/ppt/notesSlides/notesSlide10.xml" ContentType="application/vnd.openxmlformats-officedocument.presentationml.notesSlide+xml"/>
  <Override PartName="/ppt/slides/slide12.xml" ContentType="application/vnd.openxmlformats-officedocument.presentationml.slide+xml"/>
  <Override PartName="/ppt/slides/slide19.xml" ContentType="application/vnd.openxmlformats-officedocument.presentationml.slide+xml"/>
  <Override PartName="/ppt/slides/slide41.xml" ContentType="application/vnd.openxmlformats-officedocument.presentationml.slide+xml"/>
  <Override PartName="/ppt/slides/slide46.xml" ContentType="application/vnd.openxmlformats-officedocument.presentationml.slide+xml"/>
  <Override PartName="/ppt/notesSlides/notesSlide2.xml" ContentType="application/vnd.openxmlformats-officedocument.presentationml.notesSlide+xml"/>
  <Override PartName="/ppt/notesSlides/notesSlide14.xml" ContentType="application/vnd.openxmlformats-officedocument.presentationml.notesSlide+xml"/>
  <Override PartName="/ppt/theme/theme2.xml" ContentType="application/vnd.openxmlformats-officedocument.theme+xml"/>
  <Override PartName="/ppt/slides/slide2.xml" ContentType="application/vnd.openxmlformats-officedocument.presentationml.slide+xml"/>
  <Override PartName="/ppt/slides/slide35.xml" ContentType="application/vnd.openxmlformats-officedocument.presentationml.slide+xml"/>
  <Override PartName="/ppt/slides/slide42.xml" ContentType="application/vnd.openxmlformats-officedocument.presentationml.slide+xml"/>
  <Override PartName="/ppt/slides/slide45.xml" ContentType="application/vnd.openxmlformats-officedocument.presentationml.slide+xml"/>
  <Override PartName="/ppt/slideLayouts/slideLayout5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50.xml" ContentType="application/vnd.openxmlformats-officedocument.presentationml.slide+xml"/>
  <Override PartName="/ppt/notesSlides/notesSlide3.xml" ContentType="application/vnd.openxmlformats-officedocument.presentationml.notesSlide+xml"/>
  <Default Extension="xml" ContentType="application/xml"/>
  <Override PartName="/ppt/slides/slide26.xml" ContentType="application/vnd.openxmlformats-officedocument.presentationml.slide+xml"/>
  <Override PartName="/ppt/slideMasters/slideMaster1.xml" ContentType="application/vnd.openxmlformats-officedocument.presentationml.slideMaster+xml"/>
  <Override PartName="/ppt/notesSlides/notesSlide7.xml" ContentType="application/vnd.openxmlformats-officedocument.presentationml.notesSlide+xml"/>
  <Override PartName="/ppt/slides/slide25.xml" ContentType="application/vnd.openxmlformats-officedocument.presentationml.slide+xml"/>
  <Override PartName="/ppt/slides/slide14.xml" ContentType="application/vnd.openxmlformats-officedocument.presentationml.slide+xml"/>
  <Override PartName="/ppt/slides/slide40.xml" ContentType="application/vnd.openxmlformats-officedocument.presentationml.slide+xml"/>
  <Override PartName="/ppt/slides/slide34.xml" ContentType="application/vnd.openxmlformats-officedocument.presentationml.slide+xml"/>
  <Override PartName="/ppt/slides/slide44.xml" ContentType="application/vnd.openxmlformats-officedocument.presentationml.slide+xml"/>
  <Override PartName="/ppt/notesSlides/notesSlide12.xml" ContentType="application/vnd.openxmlformats-officedocument.presentationml.notesSlide+xml"/>
  <Override PartName="/ppt/notesSlides/notesSlide5.xml" ContentType="application/vnd.openxmlformats-officedocument.presentationml.notesSlide+xml"/>
  <Override PartName="/ppt/slides/slide49.xml" ContentType="application/vnd.openxmlformats-officedocument.presentationml.slide+xml"/>
  <Override PartName="/ppt/slideLayouts/slideLayout1.xml" ContentType="application/vnd.openxmlformats-officedocument.presentationml.slideLayout+xml"/>
  <Override PartName="/ppt/slides/slide48.xml" ContentType="application/vnd.openxmlformats-officedocument.presentationml.slide+xml"/>
  <Override PartName="/ppt/theme/theme1.xml" ContentType="application/vnd.openxmlformats-officedocument.theme+xml"/>
  <Override PartName="/ppt/presentation.xml" ContentType="application/vnd.openxmlformats-officedocument.presentationml.presentation.main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Default Extension="jpeg" ContentType="image/jpeg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8.xml" ContentType="application/vnd.openxmlformats-officedocument.presentationml.notesSlide+xml"/>
  <Override PartName="/ppt/slides/slide8.xml" ContentType="application/vnd.openxmlformats-officedocument.presentationml.slide+xml"/>
  <Override PartName="/ppt/slides/slide15.xml" ContentType="application/vnd.openxmlformats-officedocument.presentationml.slide+xml"/>
  <Default Extension="rels" ContentType="application/vnd.openxmlformats-package.relationships+xml"/>
  <Override PartName="/ppt/slides/slide9.xml" ContentType="application/vnd.openxmlformats-officedocument.presentationml.slide+xml"/>
  <Override PartName="/ppt/slides/slide24.xml" ContentType="application/vnd.openxmlformats-officedocument.presentationml.slide+xml"/>
  <Override PartName="/ppt/slides/slide39.xml" ContentType="application/vnd.openxmlformats-officedocument.presentationml.slide+xml"/>
  <Override PartName="/ppt/slides/slide32.xml" ContentType="application/vnd.openxmlformats-officedocument.presentationml.slide+xml"/>
  <Override PartName="/ppt/slides/slide6.xml" ContentType="application/vnd.openxmlformats-officedocument.presentationml.slide+xml"/>
  <Default Extension="pdf" ContentType="application/pdf"/>
  <Override PartName="/ppt/slides/slide16.xml" ContentType="application/vnd.openxmlformats-officedocument.presentationml.slide+xml"/>
  <Override PartName="/ppt/slides/slide38.xml" ContentType="application/vnd.openxmlformats-officedocument.presentationml.slide+xml"/>
  <Override PartName="/ppt/slideLayouts/slideLayout12.xml" ContentType="application/vnd.openxmlformats-officedocument.presentationml.slideLayout+xml"/>
  <Override PartName="/ppt/slides/slide29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aveSubsetFonts="1" autoCompressPictures="0">
  <p:sldMasterIdLst>
    <p:sldMasterId id="2147483660" r:id="rId1"/>
  </p:sldMasterIdLst>
  <p:notesMasterIdLst>
    <p:notesMasterId r:id="rId54"/>
  </p:notesMasterIdLst>
  <p:handoutMasterIdLst>
    <p:handoutMasterId r:id="rId55"/>
  </p:handoutMasterIdLst>
  <p:sldIdLst>
    <p:sldId id="256" r:id="rId2"/>
    <p:sldId id="349" r:id="rId3"/>
    <p:sldId id="259" r:id="rId4"/>
    <p:sldId id="341" r:id="rId5"/>
    <p:sldId id="342" r:id="rId6"/>
    <p:sldId id="343" r:id="rId7"/>
    <p:sldId id="345" r:id="rId8"/>
    <p:sldId id="344" r:id="rId9"/>
    <p:sldId id="346" r:id="rId10"/>
    <p:sldId id="347" r:id="rId11"/>
    <p:sldId id="348" r:id="rId12"/>
    <p:sldId id="350" r:id="rId13"/>
    <p:sldId id="352" r:id="rId14"/>
    <p:sldId id="351" r:id="rId15"/>
    <p:sldId id="354" r:id="rId16"/>
    <p:sldId id="353" r:id="rId17"/>
    <p:sldId id="295" r:id="rId18"/>
    <p:sldId id="293" r:id="rId19"/>
    <p:sldId id="294" r:id="rId20"/>
    <p:sldId id="337" r:id="rId21"/>
    <p:sldId id="297" r:id="rId22"/>
    <p:sldId id="307" r:id="rId23"/>
    <p:sldId id="329" r:id="rId24"/>
    <p:sldId id="339" r:id="rId25"/>
    <p:sldId id="257" r:id="rId26"/>
    <p:sldId id="258" r:id="rId27"/>
    <p:sldId id="355" r:id="rId28"/>
    <p:sldId id="282" r:id="rId29"/>
    <p:sldId id="306" r:id="rId30"/>
    <p:sldId id="274" r:id="rId31"/>
    <p:sldId id="330" r:id="rId32"/>
    <p:sldId id="304" r:id="rId33"/>
    <p:sldId id="301" r:id="rId34"/>
    <p:sldId id="312" r:id="rId35"/>
    <p:sldId id="323" r:id="rId36"/>
    <p:sldId id="333" r:id="rId37"/>
    <p:sldId id="334" r:id="rId38"/>
    <p:sldId id="291" r:id="rId39"/>
    <p:sldId id="314" r:id="rId40"/>
    <p:sldId id="315" r:id="rId41"/>
    <p:sldId id="316" r:id="rId42"/>
    <p:sldId id="338" r:id="rId43"/>
    <p:sldId id="336" r:id="rId44"/>
    <p:sldId id="340" r:id="rId45"/>
    <p:sldId id="317" r:id="rId46"/>
    <p:sldId id="319" r:id="rId47"/>
    <p:sldId id="332" r:id="rId48"/>
    <p:sldId id="305" r:id="rId49"/>
    <p:sldId id="324" r:id="rId50"/>
    <p:sldId id="287" r:id="rId51"/>
    <p:sldId id="283" r:id="rId52"/>
    <p:sldId id="281" r:id="rId5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lastView="sldThumbnailView">
  <p:normalViewPr>
    <p:restoredLeft sz="15620"/>
    <p:restoredTop sz="94660"/>
  </p:normalViewPr>
  <p:slideViewPr>
    <p:cSldViewPr snapToObjects="1">
      <p:cViewPr varScale="1">
        <p:scale>
          <a:sx n="154" d="100"/>
          <a:sy n="154" d="100"/>
        </p:scale>
        <p:origin x="-896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3888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60" Type="http://schemas.openxmlformats.org/officeDocument/2006/relationships/tableStyles" Target="tableStyles.xml"/><Relationship Id="rId39" Type="http://schemas.openxmlformats.org/officeDocument/2006/relationships/slide" Target="slides/slide38.xml"/><Relationship Id="rId7" Type="http://schemas.openxmlformats.org/officeDocument/2006/relationships/slide" Target="slides/slide6.xml"/><Relationship Id="rId43" Type="http://schemas.openxmlformats.org/officeDocument/2006/relationships/slide" Target="slides/slide42.xml"/><Relationship Id="rId25" Type="http://schemas.openxmlformats.org/officeDocument/2006/relationships/slide" Target="slides/slide24.xml"/><Relationship Id="rId10" Type="http://schemas.openxmlformats.org/officeDocument/2006/relationships/slide" Target="slides/slide9.xml"/><Relationship Id="rId50" Type="http://schemas.openxmlformats.org/officeDocument/2006/relationships/slide" Target="slides/slide49.xml"/><Relationship Id="rId17" Type="http://schemas.openxmlformats.org/officeDocument/2006/relationships/slide" Target="slides/slide16.xml"/><Relationship Id="rId9" Type="http://schemas.openxmlformats.org/officeDocument/2006/relationships/slide" Target="slides/slide8.xml"/><Relationship Id="rId18" Type="http://schemas.openxmlformats.org/officeDocument/2006/relationships/slide" Target="slides/slide17.xml"/><Relationship Id="rId27" Type="http://schemas.openxmlformats.org/officeDocument/2006/relationships/slide" Target="slides/slide26.xml"/><Relationship Id="rId14" Type="http://schemas.openxmlformats.org/officeDocument/2006/relationships/slide" Target="slides/slide13.xml"/><Relationship Id="rId4" Type="http://schemas.openxmlformats.org/officeDocument/2006/relationships/slide" Target="slides/slide3.xml"/><Relationship Id="rId28" Type="http://schemas.openxmlformats.org/officeDocument/2006/relationships/slide" Target="slides/slide27.xml"/><Relationship Id="rId45" Type="http://schemas.openxmlformats.org/officeDocument/2006/relationships/slide" Target="slides/slide44.xml"/><Relationship Id="rId58" Type="http://schemas.openxmlformats.org/officeDocument/2006/relationships/viewProps" Target="viewProps.xml"/><Relationship Id="rId42" Type="http://schemas.openxmlformats.org/officeDocument/2006/relationships/slide" Target="slides/slide41.xml"/><Relationship Id="rId6" Type="http://schemas.openxmlformats.org/officeDocument/2006/relationships/slide" Target="slides/slide5.xml"/><Relationship Id="rId49" Type="http://schemas.openxmlformats.org/officeDocument/2006/relationships/slide" Target="slides/slide48.xml"/><Relationship Id="rId44" Type="http://schemas.openxmlformats.org/officeDocument/2006/relationships/slide" Target="slides/slide43.xml"/><Relationship Id="rId19" Type="http://schemas.openxmlformats.org/officeDocument/2006/relationships/slide" Target="slides/slide18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2" Type="http://schemas.openxmlformats.org/officeDocument/2006/relationships/slide" Target="slides/slide1.xml"/><Relationship Id="rId46" Type="http://schemas.openxmlformats.org/officeDocument/2006/relationships/slide" Target="slides/slide45.xml"/><Relationship Id="rId57" Type="http://schemas.openxmlformats.org/officeDocument/2006/relationships/presProps" Target="presProps.xml"/><Relationship Id="rId59" Type="http://schemas.openxmlformats.org/officeDocument/2006/relationships/theme" Target="theme/theme1.xml"/><Relationship Id="rId35" Type="http://schemas.openxmlformats.org/officeDocument/2006/relationships/slide" Target="slides/slide34.xml"/><Relationship Id="rId51" Type="http://schemas.openxmlformats.org/officeDocument/2006/relationships/slide" Target="slides/slide50.xml"/><Relationship Id="rId55" Type="http://schemas.openxmlformats.org/officeDocument/2006/relationships/handoutMaster" Target="handoutMasters/handoutMaster1.xml"/><Relationship Id="rId31" Type="http://schemas.openxmlformats.org/officeDocument/2006/relationships/slide" Target="slides/slide30.xml"/><Relationship Id="rId34" Type="http://schemas.openxmlformats.org/officeDocument/2006/relationships/slide" Target="slides/slide33.xml"/><Relationship Id="rId40" Type="http://schemas.openxmlformats.org/officeDocument/2006/relationships/slide" Target="slides/slide39.xml"/><Relationship Id="rId36" Type="http://schemas.openxmlformats.org/officeDocument/2006/relationships/slide" Target="slides/slide35.xml"/><Relationship Id="rId1" Type="http://schemas.openxmlformats.org/officeDocument/2006/relationships/slideMaster" Target="slideMasters/slideMaster1.xml"/><Relationship Id="rId24" Type="http://schemas.openxmlformats.org/officeDocument/2006/relationships/slide" Target="slides/slide23.xml"/><Relationship Id="rId47" Type="http://schemas.openxmlformats.org/officeDocument/2006/relationships/slide" Target="slides/slide46.xml"/><Relationship Id="rId56" Type="http://schemas.openxmlformats.org/officeDocument/2006/relationships/printerSettings" Target="printerSettings/printerSettings1.bin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2" Type="http://schemas.openxmlformats.org/officeDocument/2006/relationships/slide" Target="slides/slide51.xml"/><Relationship Id="rId54" Type="http://schemas.openxmlformats.org/officeDocument/2006/relationships/notesMaster" Target="notesMasters/notesMaster1.xml"/><Relationship Id="rId12" Type="http://schemas.openxmlformats.org/officeDocument/2006/relationships/slide" Target="slides/slide11.xml"/><Relationship Id="rId3" Type="http://schemas.openxmlformats.org/officeDocument/2006/relationships/slide" Target="slides/slide2.xml"/><Relationship Id="rId23" Type="http://schemas.openxmlformats.org/officeDocument/2006/relationships/slide" Target="slides/slide22.xml"/><Relationship Id="rId53" Type="http://schemas.openxmlformats.org/officeDocument/2006/relationships/slide" Target="slides/slide52.xml"/><Relationship Id="rId26" Type="http://schemas.openxmlformats.org/officeDocument/2006/relationships/slide" Target="slides/slide25.xml"/><Relationship Id="rId30" Type="http://schemas.openxmlformats.org/officeDocument/2006/relationships/slide" Target="slides/slide29.xml"/><Relationship Id="rId11" Type="http://schemas.openxmlformats.org/officeDocument/2006/relationships/slide" Target="slides/slide10.xml"/><Relationship Id="rId29" Type="http://schemas.openxmlformats.org/officeDocument/2006/relationships/slide" Target="slides/slide28.xml"/><Relationship Id="rId16" Type="http://schemas.openxmlformats.org/officeDocument/2006/relationships/slide" Target="slides/slide15.xml"/><Relationship Id="rId33" Type="http://schemas.openxmlformats.org/officeDocument/2006/relationships/slide" Target="slides/slide32.xml"/><Relationship Id="rId41" Type="http://schemas.openxmlformats.org/officeDocument/2006/relationships/slide" Target="slides/slide4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2" Type="http://schemas.openxmlformats.org/officeDocument/2006/relationships/slide" Target="slides/slide21.xml"/><Relationship Id="rId21" Type="http://schemas.openxmlformats.org/officeDocument/2006/relationships/slide" Target="slides/slide2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4E0E46-09FB-E94F-B740-AE4D5C6FE5DD}" type="datetimeFigureOut">
              <a:rPr lang="en-US" smtClean="0"/>
              <a:pPr/>
              <a:t>12/11/09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99DB6F-A2E8-3748-9DED-C224F4F7C986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9D9CCF-58B7-6C4F-9057-0B7282734A9C}" type="datetimeFigureOut">
              <a:rPr lang="en-US" smtClean="0"/>
              <a:pPr/>
              <a:t>12/11/09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5F784C-09B2-C64B-B8B7-C89AD37B13C0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* Let’s face it, this is what</a:t>
            </a:r>
            <a:r>
              <a:rPr lang="en-US" baseline="0" dirty="0" smtClean="0"/>
              <a:t> many of us really want to do: build some kind of artificial system that captures the essence of the human mind.</a:t>
            </a:r>
          </a:p>
          <a:p>
            <a:pPr>
              <a:buFontTx/>
              <a:buChar char="•"/>
            </a:pPr>
            <a:r>
              <a:rPr lang="en-US" baseline="0" dirty="0" smtClean="0"/>
              <a:t>Our work on this is still in its infancy (so to speak), but we have already managed to extract some important lessons of general interest…</a:t>
            </a:r>
          </a:p>
          <a:p>
            <a:pPr>
              <a:buFontTx/>
              <a:buChar char="•"/>
            </a:pPr>
            <a:r>
              <a:rPr lang="en-US" baseline="0" dirty="0" smtClean="0"/>
              <a:t> Basic point: what happens if we say “get a life” to our models: everyone has a richer experience from it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5F784C-09B2-C64B-B8B7-C89AD37B13C0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With a linear function, threshold</a:t>
            </a:r>
            <a:r>
              <a:rPr lang="en-US" baseline="0" dirty="0" smtClean="0"/>
              <a:t> is exactly what is subtracted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5F784C-09B2-C64B-B8B7-C89AD37B13C0}" type="slidenum">
              <a:rPr lang="en-US" smtClean="0"/>
              <a:pPr/>
              <a:t>23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66DE0F8C-352E-CD48-A858-F66D6BEA64C0}" type="slidenum">
              <a:rPr lang="en-GB"/>
              <a:pPr/>
              <a:t>24</a:t>
            </a:fld>
            <a:endParaRPr lang="en-GB"/>
          </a:p>
        </p:txBody>
      </p:sp>
      <p:sp>
        <p:nvSpPr>
          <p:cNvPr id="49153" name="Text Box 1"/>
          <p:cNvSpPr txBox="1">
            <a:spLocks noChangeArrowheads="1"/>
          </p:cNvSpPr>
          <p:nvPr/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82058" tIns="41029" rIns="82058" bIns="41029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154" name="Text Box 2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686361" y="4342535"/>
            <a:ext cx="5483879" cy="4111625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5F784C-09B2-C64B-B8B7-C89AD37B13C0}" type="slidenum">
              <a:rPr lang="en-US" smtClean="0"/>
              <a:pPr/>
              <a:t>27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E71D5C90-F037-7442-80BC-FCE760C29985}" type="slidenum">
              <a:rPr lang="en-US"/>
              <a:pPr/>
              <a:t>29</a:t>
            </a:fld>
            <a:endParaRPr lang="en-US"/>
          </a:p>
        </p:txBody>
      </p:sp>
      <p:sp>
        <p:nvSpPr>
          <p:cNvPr id="82945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5325"/>
            <a:ext cx="4570413" cy="342741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294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512" y="4343231"/>
            <a:ext cx="5486976" cy="4037751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Add disclaimer: not an expert in this, just stealing what seem to be good</a:t>
            </a:r>
            <a:r>
              <a:rPr lang="en-US" baseline="0" dirty="0" smtClean="0"/>
              <a:t> ideas..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5F784C-09B2-C64B-B8B7-C89AD37B13C0}" type="slidenum">
              <a:rPr lang="en-US" smtClean="0"/>
              <a:pPr/>
              <a:t>34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Requires accurate initial fixation – a cascade of learning</a:t>
            </a:r>
            <a:r>
              <a:rPr lang="en-US" baseline="0" dirty="0" smtClean="0"/>
              <a:t> all following from basic fixation.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5F784C-09B2-C64B-B8B7-C89AD37B13C0}" type="slidenum">
              <a:rPr lang="en-US" smtClean="0"/>
              <a:pPr/>
              <a:t>35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Becker, </a:t>
            </a:r>
            <a:r>
              <a:rPr lang="en-US" dirty="0" err="1" smtClean="0"/>
              <a:t>deSa</a:t>
            </a:r>
            <a:r>
              <a:rPr lang="en-US" dirty="0" smtClean="0"/>
              <a:t>, etc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5F784C-09B2-C64B-B8B7-C89AD37B13C0}" type="slidenum">
              <a:rPr lang="en-US" smtClean="0"/>
              <a:pPr/>
              <a:t>42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Can be</a:t>
            </a:r>
            <a:r>
              <a:rPr lang="en-US" baseline="0" dirty="0" smtClean="0"/>
              <a:t> artificially simulated, but occurs naturally in real 3d world..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5F784C-09B2-C64B-B8B7-C89AD37B13C0}" type="slidenum">
              <a:rPr lang="en-US" smtClean="0"/>
              <a:pPr/>
              <a:t>48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1148E2B-BEF5-3B42-921A-5E967D349A27}" type="slidenum">
              <a:rPr lang="en-GB"/>
              <a:pPr/>
              <a:t>52</a:t>
            </a:fld>
            <a:endParaRPr lang="en-GB"/>
          </a:p>
        </p:txBody>
      </p:sp>
      <p:sp>
        <p:nvSpPr>
          <p:cNvPr id="46081" name="Text Box 1"/>
          <p:cNvSpPr txBox="1">
            <a:spLocks noChangeArrowheads="1"/>
          </p:cNvSpPr>
          <p:nvPr/>
        </p:nvSpPr>
        <p:spPr bwMode="auto">
          <a:xfrm>
            <a:off x="1210236" y="694171"/>
            <a:ext cx="4436129" cy="3427556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82058" tIns="41029" rIns="82058" bIns="41029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6082" name="Text Box 2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686361" y="4342535"/>
            <a:ext cx="5483879" cy="4111625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5F784C-09B2-C64B-B8B7-C89AD37B13C0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5F784C-09B2-C64B-B8B7-C89AD37B13C0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Time delayed weight changes</a:t>
            </a:r>
          </a:p>
          <a:p>
            <a:r>
              <a:rPr lang="en-US" dirty="0" smtClean="0"/>
              <a:t>Can’t do </a:t>
            </a:r>
            <a:r>
              <a:rPr lang="en-US" dirty="0" err="1" smtClean="0"/>
              <a:t>backprop</a:t>
            </a:r>
            <a:r>
              <a:rPr lang="en-US" dirty="0" smtClean="0"/>
              <a:t> – need to have a generic all-purpose</a:t>
            </a:r>
            <a:r>
              <a:rPr lang="en-US" baseline="0" dirty="0" smtClean="0"/>
              <a:t> good-enough representation</a:t>
            </a:r>
          </a:p>
          <a:p>
            <a:r>
              <a:rPr lang="en-US" baseline="0" dirty="0" smtClean="0"/>
              <a:t>First wave of computational modelers got the 1</a:t>
            </a:r>
            <a:r>
              <a:rPr lang="en-US" baseline="30000" dirty="0" smtClean="0"/>
              <a:t>st</a:t>
            </a:r>
            <a:r>
              <a:rPr lang="en-US" baseline="0" dirty="0" smtClean="0"/>
              <a:t> principal component right on *everything*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5F784C-09B2-C64B-B8B7-C89AD37B13C0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5F784C-09B2-C64B-B8B7-C89AD37B13C0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5F784C-09B2-C64B-B8B7-C89AD37B13C0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E92C50A-5EAB-3240-98DD-5CE8C59121F5}" type="slidenum">
              <a:rPr lang="en-US"/>
              <a:pPr/>
              <a:t>18</a:t>
            </a:fld>
            <a:endParaRPr lang="en-US"/>
          </a:p>
        </p:txBody>
      </p:sp>
      <p:sp>
        <p:nvSpPr>
          <p:cNvPr id="2252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253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032250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6461EB85-E100-0A46-85E2-DB1C0B4B24E9}" type="slidenum">
              <a:rPr lang="en-US"/>
              <a:pPr/>
              <a:t>19</a:t>
            </a:fld>
            <a:endParaRPr lang="en-US"/>
          </a:p>
        </p:txBody>
      </p:sp>
      <p:sp>
        <p:nvSpPr>
          <p:cNvPr id="2355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355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032250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625AF63-AEA4-D44C-93DB-6D664070CDC8}" type="slidenum">
              <a:rPr lang="en-US"/>
              <a:pPr/>
              <a:t>21</a:t>
            </a:fld>
            <a:endParaRPr lang="en-US"/>
          </a:p>
        </p:txBody>
      </p:sp>
      <p:sp>
        <p:nvSpPr>
          <p:cNvPr id="2867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867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032250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656" y="2130529"/>
            <a:ext cx="7772688" cy="146977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312" y="3886776"/>
            <a:ext cx="6401376" cy="1751929"/>
          </a:xfrm>
        </p:spPr>
        <p:txBody>
          <a:bodyPr/>
          <a:lstStyle>
            <a:lvl1pPr marL="0" indent="0" algn="ctr">
              <a:buNone/>
              <a:defRPr/>
            </a:lvl1pPr>
            <a:lvl2pPr marL="414726" indent="0" algn="ctr">
              <a:buNone/>
              <a:defRPr/>
            </a:lvl2pPr>
            <a:lvl3pPr marL="829452" indent="0" algn="ctr">
              <a:buNone/>
              <a:defRPr/>
            </a:lvl3pPr>
            <a:lvl4pPr marL="1244178" indent="0" algn="ctr">
              <a:buNone/>
              <a:defRPr/>
            </a:lvl4pPr>
            <a:lvl5pPr marL="1658904" indent="0" algn="ctr">
              <a:buNone/>
              <a:defRPr/>
            </a:lvl5pPr>
            <a:lvl6pPr marL="2073631" indent="0" algn="ctr">
              <a:buNone/>
              <a:defRPr/>
            </a:lvl6pPr>
            <a:lvl7pPr marL="2488357" indent="0" algn="ctr">
              <a:buNone/>
              <a:defRPr/>
            </a:lvl7pPr>
            <a:lvl8pPr marL="2903083" indent="0" algn="ctr">
              <a:buNone/>
              <a:defRPr/>
            </a:lvl8pPr>
            <a:lvl9pPr marL="3317809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fld id="{0F43610C-CF0F-A341-95E3-9AC2B6738F38}" type="datetime1">
              <a:rPr lang="en-US" smtClean="0"/>
              <a:pPr/>
              <a:t>12/11/09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5689AE7F-56EB-8D49-9914-836A4F70978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fld id="{80722BD1-6F2E-954E-9666-DACFAE059D87}" type="datetime1">
              <a:rPr lang="en-US" smtClean="0"/>
              <a:pPr/>
              <a:t>12/11/09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5689AE7F-56EB-8D49-9914-836A4F70978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7528" y="273514"/>
            <a:ext cx="2056968" cy="5856076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6624" y="273514"/>
            <a:ext cx="6032620" cy="5856076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fld id="{81719E71-40F5-594A-A597-B9A1F7A8E2A0}" type="datetime1">
              <a:rPr lang="en-US" smtClean="0"/>
              <a:pPr/>
              <a:t>12/11/09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5689AE7F-56EB-8D49-9914-836A4F70978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clipArtAndTx">
  <p:cSld name="Title, Clip 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6697" y="273514"/>
            <a:ext cx="8226286" cy="114156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lipArt Placeholder 2"/>
          <p:cNvSpPr>
            <a:spLocks noGrp="1"/>
          </p:cNvSpPr>
          <p:nvPr>
            <p:ph type="clipArt" sz="half" idx="1"/>
          </p:nvPr>
        </p:nvSpPr>
        <p:spPr>
          <a:xfrm>
            <a:off x="456696" y="1605096"/>
            <a:ext cx="4043990" cy="4521615"/>
          </a:xfrm>
        </p:spPr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38992" y="1605096"/>
            <a:ext cx="4043991" cy="452161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>
          <a:xfrm>
            <a:off x="456696" y="6247633"/>
            <a:ext cx="2126445" cy="469292"/>
          </a:xfrm>
        </p:spPr>
        <p:txBody>
          <a:bodyPr/>
          <a:lstStyle>
            <a:lvl1pPr>
              <a:defRPr/>
            </a:lvl1pPr>
          </a:lstStyle>
          <a:p>
            <a:fld id="{93EF6566-F066-2647-8F8F-444B0882D37F}" type="datetime1">
              <a:rPr lang="en-US" smtClean="0"/>
              <a:pPr/>
              <a:t>12/11/09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>
          <a:xfrm>
            <a:off x="3127718" y="6247633"/>
            <a:ext cx="2894327" cy="469292"/>
          </a:xfrm>
        </p:spPr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>
          <a:xfrm>
            <a:off x="6556537" y="6247633"/>
            <a:ext cx="2126445" cy="469292"/>
          </a:xfrm>
        </p:spPr>
        <p:txBody>
          <a:bodyPr/>
          <a:lstStyle>
            <a:lvl1pPr>
              <a:defRPr smtClean="0"/>
            </a:lvl1pPr>
          </a:lstStyle>
          <a:p>
            <a:fld id="{C7C60A89-1D38-8443-90A9-B83BEC3E8EAB}" type="slidenum">
              <a:rPr lang="en-GB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fld id="{80E7870B-B594-BE4F-883F-5AA3BF0E980A}" type="datetime1">
              <a:rPr lang="en-US" smtClean="0"/>
              <a:pPr/>
              <a:t>12/11/09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5689AE7F-56EB-8D49-9914-836A4F70978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1668" y="4406453"/>
            <a:ext cx="7772688" cy="1361811"/>
          </a:xfrm>
        </p:spPr>
        <p:txBody>
          <a:bodyPr anchor="t"/>
          <a:lstStyle>
            <a:lvl1pPr algn="l">
              <a:defRPr sz="36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1668" y="2906445"/>
            <a:ext cx="7772688" cy="1500008"/>
          </a:xfrm>
        </p:spPr>
        <p:txBody>
          <a:bodyPr anchor="b"/>
          <a:lstStyle>
            <a:lvl1pPr marL="0" indent="0">
              <a:buNone/>
              <a:defRPr sz="1800"/>
            </a:lvl1pPr>
            <a:lvl2pPr marL="414726" indent="0">
              <a:buNone/>
              <a:defRPr sz="1600"/>
            </a:lvl2pPr>
            <a:lvl3pPr marL="829452" indent="0">
              <a:buNone/>
              <a:defRPr sz="1500"/>
            </a:lvl3pPr>
            <a:lvl4pPr marL="1244178" indent="0">
              <a:buNone/>
              <a:defRPr sz="1300"/>
            </a:lvl4pPr>
            <a:lvl5pPr marL="1658904" indent="0">
              <a:buNone/>
              <a:defRPr sz="1300"/>
            </a:lvl5pPr>
            <a:lvl6pPr marL="2073631" indent="0">
              <a:buNone/>
              <a:defRPr sz="1300"/>
            </a:lvl6pPr>
            <a:lvl7pPr marL="2488357" indent="0">
              <a:buNone/>
              <a:defRPr sz="1300"/>
            </a:lvl7pPr>
            <a:lvl8pPr marL="2903083" indent="0">
              <a:buNone/>
              <a:defRPr sz="1300"/>
            </a:lvl8pPr>
            <a:lvl9pPr marL="3317809" indent="0">
              <a:buNone/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fld id="{4001173A-C22D-A545-AA98-51D0B584A64A}" type="datetime1">
              <a:rPr lang="en-US" smtClean="0"/>
              <a:pPr/>
              <a:t>12/11/09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5689AE7F-56EB-8D49-9914-836A4F70978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6624" y="1605095"/>
            <a:ext cx="4044794" cy="4524495"/>
          </a:xfrm>
        </p:spPr>
        <p:txBody>
          <a:bodyPr/>
          <a:lstStyle>
            <a:lvl1pPr>
              <a:defRPr sz="2500"/>
            </a:lvl1pPr>
            <a:lvl2pPr>
              <a:defRPr sz="22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9702" y="1605095"/>
            <a:ext cx="4044794" cy="4524495"/>
          </a:xfrm>
        </p:spPr>
        <p:txBody>
          <a:bodyPr/>
          <a:lstStyle>
            <a:lvl1pPr>
              <a:defRPr sz="2500"/>
            </a:lvl1pPr>
            <a:lvl2pPr>
              <a:defRPr sz="22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fld id="{8627B750-1BB8-F846-854F-817BE719E813}" type="datetime1">
              <a:rPr lang="en-US" smtClean="0"/>
              <a:pPr/>
              <a:t>12/11/09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5689AE7F-56EB-8D49-9914-836A4F70978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6625" y="274954"/>
            <a:ext cx="8230752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6625" y="1534557"/>
            <a:ext cx="4040472" cy="640599"/>
          </a:xfrm>
        </p:spPr>
        <p:txBody>
          <a:bodyPr anchor="b"/>
          <a:lstStyle>
            <a:lvl1pPr marL="0" indent="0">
              <a:buNone/>
              <a:defRPr sz="2200" b="1"/>
            </a:lvl1pPr>
            <a:lvl2pPr marL="414726" indent="0">
              <a:buNone/>
              <a:defRPr sz="1800" b="1"/>
            </a:lvl2pPr>
            <a:lvl3pPr marL="829452" indent="0">
              <a:buNone/>
              <a:defRPr sz="1600" b="1"/>
            </a:lvl3pPr>
            <a:lvl4pPr marL="1244178" indent="0">
              <a:buNone/>
              <a:defRPr sz="1500" b="1"/>
            </a:lvl4pPr>
            <a:lvl5pPr marL="1658904" indent="0">
              <a:buNone/>
              <a:defRPr sz="1500" b="1"/>
            </a:lvl5pPr>
            <a:lvl6pPr marL="2073631" indent="0">
              <a:buNone/>
              <a:defRPr sz="1500" b="1"/>
            </a:lvl6pPr>
            <a:lvl7pPr marL="2488357" indent="0">
              <a:buNone/>
              <a:defRPr sz="1500" b="1"/>
            </a:lvl7pPr>
            <a:lvl8pPr marL="2903083" indent="0">
              <a:buNone/>
              <a:defRPr sz="1500" b="1"/>
            </a:lvl8pPr>
            <a:lvl9pPr marL="3317809" indent="0">
              <a:buNone/>
              <a:defRPr sz="15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6625" y="2175156"/>
            <a:ext cx="4040472" cy="3951555"/>
          </a:xfrm>
        </p:spPr>
        <p:txBody>
          <a:bodyPr/>
          <a:lstStyle>
            <a:lvl1pPr>
              <a:defRPr sz="2200"/>
            </a:lvl1pPr>
            <a:lvl2pPr>
              <a:defRPr sz="1800"/>
            </a:lvl2pPr>
            <a:lvl3pPr>
              <a:defRPr sz="16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464" y="1534557"/>
            <a:ext cx="4041913" cy="640599"/>
          </a:xfrm>
        </p:spPr>
        <p:txBody>
          <a:bodyPr anchor="b"/>
          <a:lstStyle>
            <a:lvl1pPr marL="0" indent="0">
              <a:buNone/>
              <a:defRPr sz="2200" b="1"/>
            </a:lvl1pPr>
            <a:lvl2pPr marL="414726" indent="0">
              <a:buNone/>
              <a:defRPr sz="1800" b="1"/>
            </a:lvl2pPr>
            <a:lvl3pPr marL="829452" indent="0">
              <a:buNone/>
              <a:defRPr sz="1600" b="1"/>
            </a:lvl3pPr>
            <a:lvl4pPr marL="1244178" indent="0">
              <a:buNone/>
              <a:defRPr sz="1500" b="1"/>
            </a:lvl4pPr>
            <a:lvl5pPr marL="1658904" indent="0">
              <a:buNone/>
              <a:defRPr sz="1500" b="1"/>
            </a:lvl5pPr>
            <a:lvl6pPr marL="2073631" indent="0">
              <a:buNone/>
              <a:defRPr sz="1500" b="1"/>
            </a:lvl6pPr>
            <a:lvl7pPr marL="2488357" indent="0">
              <a:buNone/>
              <a:defRPr sz="1500" b="1"/>
            </a:lvl7pPr>
            <a:lvl8pPr marL="2903083" indent="0">
              <a:buNone/>
              <a:defRPr sz="1500" b="1"/>
            </a:lvl8pPr>
            <a:lvl9pPr marL="3317809" indent="0">
              <a:buNone/>
              <a:defRPr sz="15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464" y="2175156"/>
            <a:ext cx="4041913" cy="3951555"/>
          </a:xfrm>
        </p:spPr>
        <p:txBody>
          <a:bodyPr/>
          <a:lstStyle>
            <a:lvl1pPr>
              <a:defRPr sz="2200"/>
            </a:lvl1pPr>
            <a:lvl2pPr>
              <a:defRPr sz="1800"/>
            </a:lvl2pPr>
            <a:lvl3pPr>
              <a:defRPr sz="16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fld id="{A24BBA21-B6FA-C24E-9759-3735F7DAA052}" type="datetime1">
              <a:rPr lang="en-US" smtClean="0"/>
              <a:pPr/>
              <a:t>12/11/09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5689AE7F-56EB-8D49-9914-836A4F70978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fld id="{A208DD61-016E-E544-8D0E-6C417EB34521}" type="datetime1">
              <a:rPr lang="en-US" smtClean="0"/>
              <a:pPr/>
              <a:t>12/11/09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5689AE7F-56EB-8D49-9914-836A4F70978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fld id="{60D8413E-DCA1-2346-AF80-5D4D797103C0}" type="datetime1">
              <a:rPr lang="en-US" smtClean="0"/>
              <a:pPr/>
              <a:t>12/11/09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5689AE7F-56EB-8D49-9914-836A4F70978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6625" y="273514"/>
            <a:ext cx="3009107" cy="1161715"/>
          </a:xfrm>
        </p:spPr>
        <p:txBody>
          <a:bodyPr anchor="b"/>
          <a:lstStyle>
            <a:lvl1pPr algn="l">
              <a:defRPr sz="18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206" y="273515"/>
            <a:ext cx="5112171" cy="5853196"/>
          </a:xfrm>
        </p:spPr>
        <p:txBody>
          <a:bodyPr/>
          <a:lstStyle>
            <a:lvl1pPr>
              <a:defRPr sz="2900"/>
            </a:lvl1pPr>
            <a:lvl2pPr>
              <a:defRPr sz="2500"/>
            </a:lvl2pPr>
            <a:lvl3pPr>
              <a:defRPr sz="22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6625" y="1435228"/>
            <a:ext cx="3009107" cy="4691482"/>
          </a:xfrm>
        </p:spPr>
        <p:txBody>
          <a:bodyPr/>
          <a:lstStyle>
            <a:lvl1pPr marL="0" indent="0">
              <a:buNone/>
              <a:defRPr sz="1300"/>
            </a:lvl1pPr>
            <a:lvl2pPr marL="414726" indent="0">
              <a:buNone/>
              <a:defRPr sz="1100"/>
            </a:lvl2pPr>
            <a:lvl3pPr marL="829452" indent="0">
              <a:buNone/>
              <a:defRPr sz="900"/>
            </a:lvl3pPr>
            <a:lvl4pPr marL="1244178" indent="0">
              <a:buNone/>
              <a:defRPr sz="800"/>
            </a:lvl4pPr>
            <a:lvl5pPr marL="1658904" indent="0">
              <a:buNone/>
              <a:defRPr sz="800"/>
            </a:lvl5pPr>
            <a:lvl6pPr marL="2073631" indent="0">
              <a:buNone/>
              <a:defRPr sz="800"/>
            </a:lvl6pPr>
            <a:lvl7pPr marL="2488357" indent="0">
              <a:buNone/>
              <a:defRPr sz="800"/>
            </a:lvl7pPr>
            <a:lvl8pPr marL="2903083" indent="0">
              <a:buNone/>
              <a:defRPr sz="800"/>
            </a:lvl8pPr>
            <a:lvl9pPr marL="3317809" indent="0">
              <a:buNone/>
              <a:defRPr sz="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fld id="{51AF361F-D5BC-E048-9595-281C5881E6B3}" type="datetime1">
              <a:rPr lang="en-US" smtClean="0"/>
              <a:pPr/>
              <a:t>12/11/09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5689AE7F-56EB-8D49-9914-836A4F70978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1924" y="4800889"/>
            <a:ext cx="5486689" cy="565741"/>
          </a:xfrm>
        </p:spPr>
        <p:txBody>
          <a:bodyPr anchor="b"/>
          <a:lstStyle>
            <a:lvl1pPr algn="l">
              <a:defRPr sz="18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1924" y="613247"/>
            <a:ext cx="5486689" cy="4114224"/>
          </a:xfrm>
        </p:spPr>
        <p:txBody>
          <a:bodyPr/>
          <a:lstStyle>
            <a:lvl1pPr marL="0" indent="0">
              <a:buNone/>
              <a:defRPr sz="2900"/>
            </a:lvl1pPr>
            <a:lvl2pPr marL="414726" indent="0">
              <a:buNone/>
              <a:defRPr sz="2500"/>
            </a:lvl2pPr>
            <a:lvl3pPr marL="829452" indent="0">
              <a:buNone/>
              <a:defRPr sz="2200"/>
            </a:lvl3pPr>
            <a:lvl4pPr marL="1244178" indent="0">
              <a:buNone/>
              <a:defRPr sz="1800"/>
            </a:lvl4pPr>
            <a:lvl5pPr marL="1658904" indent="0">
              <a:buNone/>
              <a:defRPr sz="1800"/>
            </a:lvl5pPr>
            <a:lvl6pPr marL="2073631" indent="0">
              <a:buNone/>
              <a:defRPr sz="1800"/>
            </a:lvl6pPr>
            <a:lvl7pPr marL="2488357" indent="0">
              <a:buNone/>
              <a:defRPr sz="1800"/>
            </a:lvl7pPr>
            <a:lvl8pPr marL="2903083" indent="0">
              <a:buNone/>
              <a:defRPr sz="1800"/>
            </a:lvl8pPr>
            <a:lvl9pPr marL="3317809" indent="0">
              <a:buNone/>
              <a:defRPr sz="18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1924" y="5366630"/>
            <a:ext cx="5486689" cy="806146"/>
          </a:xfrm>
        </p:spPr>
        <p:txBody>
          <a:bodyPr/>
          <a:lstStyle>
            <a:lvl1pPr marL="0" indent="0">
              <a:buNone/>
              <a:defRPr sz="1300"/>
            </a:lvl1pPr>
            <a:lvl2pPr marL="414726" indent="0">
              <a:buNone/>
              <a:defRPr sz="1100"/>
            </a:lvl2pPr>
            <a:lvl3pPr marL="829452" indent="0">
              <a:buNone/>
              <a:defRPr sz="900"/>
            </a:lvl3pPr>
            <a:lvl4pPr marL="1244178" indent="0">
              <a:buNone/>
              <a:defRPr sz="800"/>
            </a:lvl4pPr>
            <a:lvl5pPr marL="1658904" indent="0">
              <a:buNone/>
              <a:defRPr sz="800"/>
            </a:lvl5pPr>
            <a:lvl6pPr marL="2073631" indent="0">
              <a:buNone/>
              <a:defRPr sz="800"/>
            </a:lvl6pPr>
            <a:lvl7pPr marL="2488357" indent="0">
              <a:buNone/>
              <a:defRPr sz="800"/>
            </a:lvl7pPr>
            <a:lvl8pPr marL="2903083" indent="0">
              <a:buNone/>
              <a:defRPr sz="800"/>
            </a:lvl8pPr>
            <a:lvl9pPr marL="3317809" indent="0">
              <a:buNone/>
              <a:defRPr sz="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fld id="{C8332548-F664-E64B-966D-816A33A80B57}" type="datetime1">
              <a:rPr lang="en-US" smtClean="0"/>
              <a:pPr/>
              <a:t>12/11/09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5689AE7F-56EB-8D49-9914-836A4F70978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4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7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5" Type="http://schemas.openxmlformats.org/officeDocument/2006/relationships/slideLayout" Target="../slideLayouts/slideLayout5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9" Type="http://schemas.openxmlformats.org/officeDocument/2006/relationships/slideLayout" Target="../slideLayouts/slideLayout9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blipFill dpi="0" rotWithShape="0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456625" y="273514"/>
            <a:ext cx="8227871" cy="114444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6625" y="1605095"/>
            <a:ext cx="8227871" cy="452449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456625" y="6247632"/>
            <a:ext cx="2128991" cy="472171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93000"/>
              </a:lnSpc>
              <a:tabLst>
                <a:tab pos="656650" algn="l"/>
                <a:tab pos="1313299" algn="l"/>
                <a:tab pos="1969949" algn="l"/>
              </a:tabLst>
              <a:defRPr sz="13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fld id="{97796E05-5980-E044-9A8E-0F7500585CCE}" type="datetime1">
              <a:rPr lang="en-US" smtClean="0"/>
              <a:pPr/>
              <a:t>12/11/09</a:t>
            </a:fld>
            <a:endParaRPr lang="en-US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ftr"/>
          </p:nvPr>
        </p:nvSpPr>
        <p:spPr bwMode="auto">
          <a:xfrm>
            <a:off x="3127225" y="6247632"/>
            <a:ext cx="2896752" cy="472171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ctr">
              <a:lnSpc>
                <a:spcPct val="93000"/>
              </a:lnSpc>
              <a:tabLst>
                <a:tab pos="656650" algn="l"/>
                <a:tab pos="1313299" algn="l"/>
                <a:tab pos="1969949" algn="l"/>
                <a:tab pos="2626599" algn="l"/>
              </a:tabLst>
              <a:defRPr sz="13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sldNum"/>
          </p:nvPr>
        </p:nvSpPr>
        <p:spPr bwMode="auto">
          <a:xfrm>
            <a:off x="6555505" y="6247632"/>
            <a:ext cx="2128991" cy="472171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3000"/>
              </a:lnSpc>
              <a:tabLst>
                <a:tab pos="656650" algn="l"/>
                <a:tab pos="1313299" algn="l"/>
                <a:tab pos="1969949" algn="l"/>
              </a:tabLst>
              <a:defRPr sz="13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fld id="{DBCD6B2D-8A22-3A46-9D90-9F73318B334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414726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000">
          <a:solidFill>
            <a:srgbClr val="000000"/>
          </a:solidFill>
          <a:latin typeface="+mj-lt"/>
          <a:ea typeface="+mj-ea"/>
          <a:cs typeface="+mj-cs"/>
        </a:defRPr>
      </a:lvl1pPr>
      <a:lvl2pPr marL="391686" indent="-195843" algn="ctr" defTabSz="414726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0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2pPr>
      <a:lvl3pPr marL="587529" indent="-195843" algn="ctr" defTabSz="414726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0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3pPr>
      <a:lvl4pPr marL="783372" indent="-195843" algn="ctr" defTabSz="414726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0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4pPr>
      <a:lvl5pPr marL="979214" indent="-195843" algn="ctr" defTabSz="414726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0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5pPr>
      <a:lvl6pPr marL="1393941" indent="-195843" algn="ctr" defTabSz="414726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0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6pPr>
      <a:lvl7pPr marL="1808667" indent="-195843" algn="ctr" defTabSz="414726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0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7pPr>
      <a:lvl8pPr marL="2223393" indent="-195843" algn="ctr" defTabSz="414726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0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8pPr>
      <a:lvl9pPr marL="2638119" indent="-195843" algn="ctr" defTabSz="414726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0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9pPr>
    </p:titleStyle>
    <p:bodyStyle>
      <a:lvl1pPr marL="391686" indent="-293764" algn="l" defTabSz="414726" rtl="0" eaLnBrk="1" fontAlgn="base" hangingPunct="1">
        <a:lnSpc>
          <a:spcPct val="94000"/>
        </a:lnSpc>
        <a:spcBef>
          <a:spcPct val="0"/>
        </a:spcBef>
        <a:spcAft>
          <a:spcPts val="1293"/>
        </a:spcAft>
        <a:buClr>
          <a:srgbClr val="000000"/>
        </a:buClr>
        <a:buSzPct val="45000"/>
        <a:buFont typeface="Wingdings" pitchFamily="-111" charset="2"/>
        <a:buChar char=""/>
        <a:defRPr sz="2900">
          <a:solidFill>
            <a:srgbClr val="000000"/>
          </a:solidFill>
          <a:latin typeface="+mn-lt"/>
          <a:ea typeface="+mn-ea"/>
          <a:cs typeface="+mn-cs"/>
        </a:defRPr>
      </a:lvl1pPr>
      <a:lvl2pPr marL="783372" indent="-260644" algn="l" defTabSz="414726" rtl="0" eaLnBrk="1" fontAlgn="base" hangingPunct="1">
        <a:lnSpc>
          <a:spcPct val="94000"/>
        </a:lnSpc>
        <a:spcBef>
          <a:spcPct val="0"/>
        </a:spcBef>
        <a:spcAft>
          <a:spcPts val="1032"/>
        </a:spcAft>
        <a:buClr>
          <a:srgbClr val="000000"/>
        </a:buClr>
        <a:buSzPct val="75000"/>
        <a:buFont typeface="Symbol" pitchFamily="-111" charset="2"/>
        <a:buChar char=""/>
        <a:defRPr sz="2500">
          <a:solidFill>
            <a:srgbClr val="000000"/>
          </a:solidFill>
          <a:latin typeface="+mn-lt"/>
          <a:ea typeface="+mn-ea"/>
          <a:cs typeface="+mn-cs"/>
        </a:defRPr>
      </a:lvl2pPr>
      <a:lvl3pPr marL="1175057" indent="-195843" algn="l" defTabSz="414726" rtl="0" eaLnBrk="1" fontAlgn="base" hangingPunct="1">
        <a:lnSpc>
          <a:spcPct val="94000"/>
        </a:lnSpc>
        <a:spcBef>
          <a:spcPct val="0"/>
        </a:spcBef>
        <a:spcAft>
          <a:spcPts val="771"/>
        </a:spcAft>
        <a:buClr>
          <a:srgbClr val="000000"/>
        </a:buClr>
        <a:buSzPct val="45000"/>
        <a:buFont typeface="Wingdings" pitchFamily="-111" charset="2"/>
        <a:buChar char=""/>
        <a:defRPr sz="2200">
          <a:solidFill>
            <a:srgbClr val="000000"/>
          </a:solidFill>
          <a:latin typeface="+mn-lt"/>
          <a:ea typeface="+mn-ea"/>
          <a:cs typeface="+mn-cs"/>
        </a:defRPr>
      </a:lvl3pPr>
      <a:lvl4pPr marL="1566743" indent="-195843" algn="l" defTabSz="414726" rtl="0" eaLnBrk="1" fontAlgn="base" hangingPunct="1">
        <a:lnSpc>
          <a:spcPct val="94000"/>
        </a:lnSpc>
        <a:spcBef>
          <a:spcPct val="0"/>
        </a:spcBef>
        <a:spcAft>
          <a:spcPts val="522"/>
        </a:spcAft>
        <a:buClr>
          <a:srgbClr val="000000"/>
        </a:buClr>
        <a:buSzPct val="75000"/>
        <a:buFont typeface="Symbol" pitchFamily="-111" charset="2"/>
        <a:buChar char=""/>
        <a:defRPr sz="1800">
          <a:solidFill>
            <a:srgbClr val="000000"/>
          </a:solidFill>
          <a:latin typeface="+mn-lt"/>
          <a:ea typeface="+mn-ea"/>
          <a:cs typeface="+mn-cs"/>
        </a:defRPr>
      </a:lvl4pPr>
      <a:lvl5pPr marL="1958429" indent="-195843" algn="l" defTabSz="414726" rtl="0" eaLnBrk="1" fontAlgn="base" hangingPunct="1">
        <a:lnSpc>
          <a:spcPct val="94000"/>
        </a:lnSpc>
        <a:spcBef>
          <a:spcPct val="0"/>
        </a:spcBef>
        <a:spcAft>
          <a:spcPts val="261"/>
        </a:spcAft>
        <a:buClr>
          <a:srgbClr val="000000"/>
        </a:buClr>
        <a:buSzPct val="45000"/>
        <a:buFont typeface="Wingdings" pitchFamily="-111" charset="2"/>
        <a:buChar char=""/>
        <a:defRPr sz="1800">
          <a:solidFill>
            <a:srgbClr val="000000"/>
          </a:solidFill>
          <a:latin typeface="+mn-lt"/>
          <a:ea typeface="+mn-ea"/>
          <a:cs typeface="+mn-cs"/>
        </a:defRPr>
      </a:lvl5pPr>
      <a:lvl6pPr marL="2373155" indent="-195843" algn="l" defTabSz="414726" rtl="0" eaLnBrk="1" fontAlgn="base" hangingPunct="1">
        <a:lnSpc>
          <a:spcPct val="94000"/>
        </a:lnSpc>
        <a:spcBef>
          <a:spcPct val="0"/>
        </a:spcBef>
        <a:spcAft>
          <a:spcPts val="261"/>
        </a:spcAft>
        <a:buClr>
          <a:srgbClr val="000000"/>
        </a:buClr>
        <a:buSzPct val="45000"/>
        <a:buFont typeface="Wingdings" pitchFamily="-111" charset="2"/>
        <a:buChar char=""/>
        <a:defRPr sz="1800">
          <a:solidFill>
            <a:srgbClr val="000000"/>
          </a:solidFill>
          <a:latin typeface="+mn-lt"/>
          <a:ea typeface="+mn-ea"/>
          <a:cs typeface="+mn-cs"/>
        </a:defRPr>
      </a:lvl6pPr>
      <a:lvl7pPr marL="2787881" indent="-195843" algn="l" defTabSz="414726" rtl="0" eaLnBrk="1" fontAlgn="base" hangingPunct="1">
        <a:lnSpc>
          <a:spcPct val="94000"/>
        </a:lnSpc>
        <a:spcBef>
          <a:spcPct val="0"/>
        </a:spcBef>
        <a:spcAft>
          <a:spcPts val="261"/>
        </a:spcAft>
        <a:buClr>
          <a:srgbClr val="000000"/>
        </a:buClr>
        <a:buSzPct val="45000"/>
        <a:buFont typeface="Wingdings" pitchFamily="-111" charset="2"/>
        <a:buChar char=""/>
        <a:defRPr sz="1800">
          <a:solidFill>
            <a:srgbClr val="000000"/>
          </a:solidFill>
          <a:latin typeface="+mn-lt"/>
          <a:ea typeface="+mn-ea"/>
          <a:cs typeface="+mn-cs"/>
        </a:defRPr>
      </a:lvl7pPr>
      <a:lvl8pPr marL="3202607" indent="-195843" algn="l" defTabSz="414726" rtl="0" eaLnBrk="1" fontAlgn="base" hangingPunct="1">
        <a:lnSpc>
          <a:spcPct val="94000"/>
        </a:lnSpc>
        <a:spcBef>
          <a:spcPct val="0"/>
        </a:spcBef>
        <a:spcAft>
          <a:spcPts val="261"/>
        </a:spcAft>
        <a:buClr>
          <a:srgbClr val="000000"/>
        </a:buClr>
        <a:buSzPct val="45000"/>
        <a:buFont typeface="Wingdings" pitchFamily="-111" charset="2"/>
        <a:buChar char=""/>
        <a:defRPr sz="1800">
          <a:solidFill>
            <a:srgbClr val="000000"/>
          </a:solidFill>
          <a:latin typeface="+mn-lt"/>
          <a:ea typeface="+mn-ea"/>
          <a:cs typeface="+mn-cs"/>
        </a:defRPr>
      </a:lvl8pPr>
      <a:lvl9pPr marL="3617333" indent="-195843" algn="l" defTabSz="414726" rtl="0" eaLnBrk="1" fontAlgn="base" hangingPunct="1">
        <a:lnSpc>
          <a:spcPct val="94000"/>
        </a:lnSpc>
        <a:spcBef>
          <a:spcPct val="0"/>
        </a:spcBef>
        <a:spcAft>
          <a:spcPts val="261"/>
        </a:spcAft>
        <a:buClr>
          <a:srgbClr val="000000"/>
        </a:buClr>
        <a:buSzPct val="45000"/>
        <a:buFont typeface="Wingdings" pitchFamily="-111" charset="2"/>
        <a:buChar char=""/>
        <a:defRPr sz="18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14726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14726" algn="l" defTabSz="414726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29452" algn="l" defTabSz="414726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44178" algn="l" defTabSz="414726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658904" algn="l" defTabSz="414726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73631" algn="l" defTabSz="414726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488357" algn="l" defTabSz="414726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903083" algn="l" defTabSz="414726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317809" algn="l" defTabSz="414726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.pdf"/><Relationship Id="rId3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Relationship Id="rId5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6" Type="http://schemas.openxmlformats.org/officeDocument/2006/relationships/image" Target="../media/image24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1.png"/><Relationship Id="rId5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image" Target="../media/image28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5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3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3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656" y="1143000"/>
            <a:ext cx="7772688" cy="2152507"/>
          </a:xfrm>
        </p:spPr>
        <p:txBody>
          <a:bodyPr/>
          <a:lstStyle/>
          <a:p>
            <a:r>
              <a:rPr lang="en-US" dirty="0" smtClean="0"/>
              <a:t>Learning Rules Across the Brain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sz="3200" dirty="0" smtClean="0"/>
              <a:t>Randall C. O’Reilly</a:t>
            </a:r>
          </a:p>
          <a:p>
            <a:r>
              <a:rPr lang="en-GB" sz="3200" dirty="0" smtClean="0"/>
              <a:t>University of Colorado Boulder</a:t>
            </a:r>
          </a:p>
          <a:p>
            <a:r>
              <a:rPr lang="en-GB" sz="3200" dirty="0" err="1" smtClean="0"/>
              <a:t>eCortex</a:t>
            </a:r>
            <a:r>
              <a:rPr lang="en-GB" sz="3200" dirty="0" smtClean="0"/>
              <a:t>, Inc.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BG + Cerebellum Capacities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Learn what satisfies basic needs, and what to avoid (BG reward learning)</a:t>
            </a:r>
          </a:p>
          <a:p>
            <a:pPr lvl="1"/>
            <a:r>
              <a:rPr lang="en-US" dirty="0" smtClean="0"/>
              <a:t>And what information to maintain in working memory (PFC) to support successful behavior</a:t>
            </a:r>
          </a:p>
          <a:p>
            <a:r>
              <a:rPr lang="en-US" dirty="0" smtClean="0"/>
              <a:t>Learn basic Sensory -&gt; Motor mappings accurately (Cerebellum error-driven learning)</a:t>
            </a:r>
          </a:p>
          <a:p>
            <a:pPr lvl="1"/>
            <a:r>
              <a:rPr lang="en-US" dirty="0" smtClean="0"/>
              <a:t>Sensory -&gt; Sensory mappings? (what is going to happen next..)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BG + Cerebellum Incapacities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Generalize knowledge to novel situations</a:t>
            </a:r>
          </a:p>
          <a:p>
            <a:pPr lvl="1"/>
            <a:r>
              <a:rPr lang="en-US" dirty="0" smtClean="0"/>
              <a:t>Lookup tables don’t generalize well..</a:t>
            </a:r>
          </a:p>
          <a:p>
            <a:r>
              <a:rPr lang="en-US" dirty="0" smtClean="0"/>
              <a:t>Learn abstract semantics</a:t>
            </a:r>
          </a:p>
          <a:p>
            <a:pPr lvl="1"/>
            <a:r>
              <a:rPr lang="en-US" dirty="0" smtClean="0"/>
              <a:t>Statistical regularities, higher-order categories, etc</a:t>
            </a:r>
          </a:p>
          <a:p>
            <a:r>
              <a:rPr lang="en-US" dirty="0" smtClean="0"/>
              <a:t>Encode episodic memories (specific events)</a:t>
            </a:r>
          </a:p>
          <a:p>
            <a:pPr lvl="1"/>
            <a:r>
              <a:rPr lang="en-US" dirty="0" smtClean="0"/>
              <a:t>Useful for instance-based reasoning</a:t>
            </a:r>
          </a:p>
          <a:p>
            <a:r>
              <a:rPr lang="en-US" dirty="0" smtClean="0"/>
              <a:t>Plan, anticipate, simulate, etc..</a:t>
            </a:r>
          </a:p>
          <a:p>
            <a:pPr lvl="1"/>
            <a:r>
              <a:rPr lang="en-US" dirty="0" smtClean="0"/>
              <a:t>Requires robust working memory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6625" y="273514"/>
            <a:ext cx="8227871" cy="717086"/>
          </a:xfrm>
        </p:spPr>
        <p:txBody>
          <a:bodyPr/>
          <a:lstStyle/>
          <a:p>
            <a:r>
              <a:rPr lang="en-US" dirty="0" err="1" smtClean="0"/>
              <a:t>Hippocampal</a:t>
            </a:r>
            <a:r>
              <a:rPr lang="en-US" dirty="0" smtClean="0"/>
              <a:t> Episodic Memory</a:t>
            </a:r>
            <a:endParaRPr lang="en-US" dirty="0"/>
          </a:p>
        </p:txBody>
      </p:sp>
      <p:pic>
        <p:nvPicPr>
          <p:cNvPr id="5" name="Content Placeholder 4" descr="fig_hip_bio_real.pdf"/>
          <p:cNvPicPr>
            <a:picLocks noGrp="1" noChangeAspect="1"/>
          </p:cNvPicPr>
          <p:nvPr>
            <p:ph sz="half" idx="1"/>
          </p:nvPr>
        </p:nvPicPr>
        <mc:AlternateContent>
          <mc:Choice xmlns:ma="http://schemas.microsoft.com/office/mac/drawingml/2008/main" Requires="ma">
            <p:blipFill>
              <a:blip r:embed="rId2"/>
              <a:srcRect l="-12960" r="-12960"/>
              <a:stretch>
                <a:fillRect/>
              </a:stretch>
            </p:blipFill>
          </mc:Choice>
          <mc:Fallback>
            <p:blipFill>
              <a:blip r:embed="rId3"/>
              <a:srcRect l="-12960" r="-12960"/>
              <a:stretch>
                <a:fillRect/>
              </a:stretch>
            </p:blipFill>
          </mc:Fallback>
        </mc:AlternateContent>
        <p:spPr>
          <a:xfrm>
            <a:off x="1524000" y="1219200"/>
            <a:ext cx="3061071" cy="3424105"/>
          </a:xfrm>
        </p:spPr>
      </p:pic>
      <p:pic>
        <p:nvPicPr>
          <p:cNvPr id="7" name="Content Placeholder 6" descr="fig_patsep_clr.png"/>
          <p:cNvPicPr>
            <a:picLocks noGrp="1" noChangeAspect="1"/>
          </p:cNvPicPr>
          <p:nvPr>
            <p:ph sz="half" idx="2"/>
          </p:nvPr>
        </p:nvPicPr>
        <p:blipFill>
          <a:blip r:embed="rId4"/>
          <a:srcRect/>
          <a:stretch>
            <a:fillRect/>
          </a:stretch>
        </p:blipFill>
        <p:spPr>
          <a:xfrm>
            <a:off x="5242096" y="1219200"/>
            <a:ext cx="2149296" cy="3424105"/>
          </a:xfrm>
          <a:solidFill>
            <a:schemeClr val="bg1"/>
          </a:solidFill>
        </p:spPr>
      </p:pic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12</a:t>
            </a:fld>
            <a:endParaRPr lang="en-US"/>
          </a:p>
        </p:txBody>
      </p:sp>
      <p:graphicFrame>
        <p:nvGraphicFramePr>
          <p:cNvPr id="9" name="Content Placeholder 4"/>
          <p:cNvGraphicFramePr>
            <a:graphicFrameLocks/>
          </p:cNvGraphicFramePr>
          <p:nvPr/>
        </p:nvGraphicFramePr>
        <p:xfrm>
          <a:off x="456625" y="4749800"/>
          <a:ext cx="8001719" cy="1910080"/>
        </p:xfrm>
        <a:graphic>
          <a:graphicData uri="http://schemas.openxmlformats.org/drawingml/2006/table">
            <a:tbl>
              <a:tblPr firstRow="1" bandRow="1">
                <a:tableStyleId>{284E427A-3D55-4303-BF80-6455036E1DE7}</a:tableStyleId>
              </a:tblPr>
              <a:tblGrid>
                <a:gridCol w="1631883"/>
                <a:gridCol w="982798"/>
                <a:gridCol w="770590"/>
                <a:gridCol w="1076901"/>
                <a:gridCol w="1230743"/>
                <a:gridCol w="1154402"/>
                <a:gridCol w="1154402"/>
              </a:tblGrid>
              <a:tr h="381000">
                <a:tc>
                  <a:txBody>
                    <a:bodyPr/>
                    <a:lstStyle/>
                    <a:p>
                      <a:r>
                        <a:rPr lang="en-US" dirty="0" smtClean="0"/>
                        <a:t>Area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Reward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Error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Self</a:t>
                      </a:r>
                      <a:r>
                        <a:rPr lang="en-US" baseline="0" dirty="0" smtClean="0"/>
                        <a:t> Org</a:t>
                      </a:r>
                      <a:endParaRPr lang="en-US" dirty="0"/>
                    </a:p>
                  </a:txBody>
                  <a:tcP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Separator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Integrator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Attractor</a:t>
                      </a:r>
                      <a:endParaRPr lang="en-US" dirty="0"/>
                    </a:p>
                  </a:txBody>
                  <a:tcPr>
                    <a:solidFill>
                      <a:srgbClr val="32946A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/>
                        <a:t>Primitive</a:t>
                      </a:r>
                    </a:p>
                    <a:p>
                      <a:r>
                        <a:rPr lang="en-US" dirty="0" smtClean="0"/>
                        <a:t>  Basal Ganglia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 smtClean="0">
                        <a:solidFill>
                          <a:srgbClr val="FFFF00"/>
                        </a:solidFill>
                      </a:endParaRPr>
                    </a:p>
                    <a:p>
                      <a:r>
                        <a:rPr lang="en-US" dirty="0" smtClean="0">
                          <a:solidFill>
                            <a:srgbClr val="FFFF00"/>
                          </a:solidFill>
                        </a:rPr>
                        <a:t>+++</a:t>
                      </a:r>
                      <a:endParaRPr 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 smtClean="0">
                        <a:solidFill>
                          <a:srgbClr val="FF0000"/>
                        </a:solidFill>
                      </a:endParaRPr>
                    </a:p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- - -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 smtClean="0">
                        <a:solidFill>
                          <a:srgbClr val="FF0000"/>
                        </a:solidFill>
                      </a:endParaRPr>
                    </a:p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- - -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 smtClean="0">
                        <a:solidFill>
                          <a:srgbClr val="FFFF00"/>
                        </a:solidFill>
                      </a:endParaRPr>
                    </a:p>
                    <a:p>
                      <a:r>
                        <a:rPr lang="en-US" dirty="0" smtClean="0">
                          <a:solidFill>
                            <a:srgbClr val="FFFF00"/>
                          </a:solidFill>
                        </a:rPr>
                        <a:t>++</a:t>
                      </a:r>
                      <a:endParaRPr 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 smtClean="0">
                        <a:solidFill>
                          <a:srgbClr val="FF0000"/>
                        </a:solidFill>
                      </a:endParaRPr>
                    </a:p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-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 smtClean="0">
                        <a:solidFill>
                          <a:srgbClr val="FF0000"/>
                        </a:solidFill>
                      </a:endParaRPr>
                    </a:p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- - -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  Cerebellum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- - -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FF00"/>
                          </a:solidFill>
                        </a:rPr>
                        <a:t>+++</a:t>
                      </a:r>
                      <a:endParaRPr 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- - -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FF00"/>
                          </a:solidFill>
                        </a:rPr>
                        <a:t>+++</a:t>
                      </a:r>
                      <a:endParaRPr 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- - -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- - -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/>
                        <a:t>Advanced</a:t>
                      </a:r>
                    </a:p>
                    <a:p>
                      <a:r>
                        <a:rPr lang="en-US" dirty="0" smtClean="0"/>
                        <a:t>  Hippocampus</a:t>
                      </a:r>
                      <a:endParaRPr 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 smtClean="0">
                        <a:solidFill>
                          <a:srgbClr val="FFFF00"/>
                        </a:solidFill>
                      </a:endParaRPr>
                    </a:p>
                    <a:p>
                      <a:r>
                        <a:rPr lang="en-US" dirty="0" smtClean="0">
                          <a:solidFill>
                            <a:srgbClr val="FFFF00"/>
                          </a:solidFill>
                        </a:rPr>
                        <a:t>+</a:t>
                      </a:r>
                      <a:endParaRPr 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 smtClean="0">
                        <a:solidFill>
                          <a:srgbClr val="FFFF00"/>
                        </a:solidFill>
                      </a:endParaRPr>
                    </a:p>
                    <a:p>
                      <a:r>
                        <a:rPr lang="en-US" dirty="0" smtClean="0">
                          <a:solidFill>
                            <a:srgbClr val="FFFF00"/>
                          </a:solidFill>
                        </a:rPr>
                        <a:t>+</a:t>
                      </a:r>
                      <a:endParaRPr 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 smtClean="0">
                        <a:solidFill>
                          <a:srgbClr val="FFFF00"/>
                        </a:solidFill>
                      </a:endParaRPr>
                    </a:p>
                    <a:p>
                      <a:r>
                        <a:rPr lang="en-US" dirty="0" smtClean="0">
                          <a:solidFill>
                            <a:srgbClr val="FFFF00"/>
                          </a:solidFill>
                        </a:rPr>
                        <a:t>+++</a:t>
                      </a:r>
                      <a:endParaRPr 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 smtClean="0">
                        <a:solidFill>
                          <a:srgbClr val="FFFF00"/>
                        </a:solidFill>
                      </a:endParaRPr>
                    </a:p>
                    <a:p>
                      <a:r>
                        <a:rPr lang="en-US" dirty="0" smtClean="0">
                          <a:solidFill>
                            <a:srgbClr val="FFFF00"/>
                          </a:solidFill>
                        </a:rPr>
                        <a:t>+++</a:t>
                      </a:r>
                      <a:endParaRPr 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 smtClean="0">
                        <a:solidFill>
                          <a:srgbClr val="FF0000"/>
                        </a:solidFill>
                      </a:endParaRPr>
                    </a:p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- - -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 smtClean="0">
                        <a:solidFill>
                          <a:srgbClr val="FFFF00"/>
                        </a:solidFill>
                      </a:endParaRPr>
                    </a:p>
                    <a:p>
                      <a:r>
                        <a:rPr lang="en-US" dirty="0" smtClean="0">
                          <a:solidFill>
                            <a:srgbClr val="FFFF00"/>
                          </a:solidFill>
                        </a:rPr>
                        <a:t>+++</a:t>
                      </a:r>
                      <a:endParaRPr 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Hebbian</a:t>
            </a:r>
            <a:r>
              <a:rPr lang="en-US" dirty="0" smtClean="0"/>
              <a:t> Learning = Automatic</a:t>
            </a:r>
            <a:br>
              <a:rPr lang="en-US" dirty="0" smtClean="0"/>
            </a:br>
            <a:r>
              <a:rPr lang="en-US" sz="2000" dirty="0" smtClean="0"/>
              <a:t>(O’Reilly &amp; Rudy, 2001)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Hippocampus is a constant “tape recorder” of your life</a:t>
            </a:r>
          </a:p>
          <a:p>
            <a:r>
              <a:rPr lang="en-US" dirty="0" smtClean="0"/>
              <a:t>You never know when something interesting might have happened 5 minutes ago..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Recall = Attractor</a:t>
            </a:r>
            <a:br>
              <a:rPr lang="en-US" dirty="0" smtClean="0"/>
            </a:br>
            <a:r>
              <a:rPr lang="en-US" sz="2800" dirty="0" smtClean="0"/>
              <a:t>(content addressable memory..)</a:t>
            </a:r>
            <a:endParaRPr lang="en-US" sz="2800" dirty="0"/>
          </a:p>
        </p:txBody>
      </p:sp>
      <p:pic>
        <p:nvPicPr>
          <p:cNvPr id="9" name="Content Placeholder 8" descr="fig_pat_complete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3400" y="1524000"/>
            <a:ext cx="7966002" cy="335710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33400" y="5293525"/>
            <a:ext cx="796600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Recurrent connectivity is powerful but dangerous – hippocampus is major source of epilepsy..</a:t>
            </a:r>
            <a:endParaRPr 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6625" y="273514"/>
            <a:ext cx="8227871" cy="945686"/>
          </a:xfrm>
        </p:spPr>
        <p:txBody>
          <a:bodyPr/>
          <a:lstStyle/>
          <a:p>
            <a:r>
              <a:rPr lang="en-US" dirty="0" err="1" smtClean="0"/>
              <a:t>Neocortex</a:t>
            </a:r>
            <a:r>
              <a:rPr lang="en-US" dirty="0" smtClean="0"/>
              <a:t>!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</p:nvPr>
        </p:nvGraphicFramePr>
        <p:xfrm>
          <a:off x="609312" y="1447800"/>
          <a:ext cx="8001719" cy="2479040"/>
        </p:xfrm>
        <a:graphic>
          <a:graphicData uri="http://schemas.openxmlformats.org/drawingml/2006/table">
            <a:tbl>
              <a:tblPr firstRow="1" bandRow="1">
                <a:tableStyleId>{284E427A-3D55-4303-BF80-6455036E1DE7}</a:tableStyleId>
              </a:tblPr>
              <a:tblGrid>
                <a:gridCol w="1631883"/>
                <a:gridCol w="982798"/>
                <a:gridCol w="770590"/>
                <a:gridCol w="1076901"/>
                <a:gridCol w="1230743"/>
                <a:gridCol w="1154402"/>
                <a:gridCol w="1154402"/>
              </a:tblGrid>
              <a:tr h="381000">
                <a:tc>
                  <a:txBody>
                    <a:bodyPr/>
                    <a:lstStyle/>
                    <a:p>
                      <a:endParaRPr lang="en-US" dirty="0" smtClean="0"/>
                    </a:p>
                    <a:p>
                      <a:r>
                        <a:rPr lang="en-US" dirty="0" smtClean="0"/>
                        <a:t>Area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 smtClean="0"/>
                    </a:p>
                    <a:p>
                      <a:r>
                        <a:rPr lang="en-US" dirty="0" smtClean="0"/>
                        <a:t>Reward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 smtClean="0"/>
                    </a:p>
                    <a:p>
                      <a:r>
                        <a:rPr lang="en-US" dirty="0" smtClean="0"/>
                        <a:t>Error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 smtClean="0"/>
                    </a:p>
                    <a:p>
                      <a:r>
                        <a:rPr lang="en-US" dirty="0" smtClean="0"/>
                        <a:t>Self</a:t>
                      </a:r>
                      <a:r>
                        <a:rPr lang="en-US" baseline="0" dirty="0" smtClean="0"/>
                        <a:t> Org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 smtClean="0"/>
                    </a:p>
                    <a:p>
                      <a:r>
                        <a:rPr lang="en-US" dirty="0" smtClean="0"/>
                        <a:t>Separator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 smtClean="0"/>
                    </a:p>
                    <a:p>
                      <a:r>
                        <a:rPr lang="en-US" dirty="0" smtClean="0"/>
                        <a:t>Integrator</a:t>
                      </a:r>
                      <a:endParaRPr lang="en-US" dirty="0"/>
                    </a:p>
                  </a:txBody>
                  <a:tcPr>
                    <a:solidFill>
                      <a:srgbClr val="3294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 smtClean="0"/>
                    </a:p>
                    <a:p>
                      <a:r>
                        <a:rPr lang="en-US" dirty="0" smtClean="0"/>
                        <a:t>Attractor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/>
                        <a:t>Primitive</a:t>
                      </a:r>
                    </a:p>
                    <a:p>
                      <a:r>
                        <a:rPr lang="en-US" dirty="0" smtClean="0"/>
                        <a:t>  Basal Ganglia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 smtClean="0">
                        <a:solidFill>
                          <a:srgbClr val="FFFF00"/>
                        </a:solidFill>
                      </a:endParaRPr>
                    </a:p>
                    <a:p>
                      <a:r>
                        <a:rPr lang="en-US" dirty="0" smtClean="0">
                          <a:solidFill>
                            <a:srgbClr val="FFFF00"/>
                          </a:solidFill>
                        </a:rPr>
                        <a:t>+++</a:t>
                      </a:r>
                      <a:endParaRPr 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 smtClean="0">
                        <a:solidFill>
                          <a:srgbClr val="FF0000"/>
                        </a:solidFill>
                      </a:endParaRPr>
                    </a:p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- - -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 smtClean="0">
                        <a:solidFill>
                          <a:srgbClr val="FF0000"/>
                        </a:solidFill>
                      </a:endParaRPr>
                    </a:p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- - -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 smtClean="0">
                        <a:solidFill>
                          <a:srgbClr val="FFFF00"/>
                        </a:solidFill>
                      </a:endParaRPr>
                    </a:p>
                    <a:p>
                      <a:r>
                        <a:rPr lang="en-US" dirty="0" smtClean="0">
                          <a:solidFill>
                            <a:srgbClr val="FFFF00"/>
                          </a:solidFill>
                        </a:rPr>
                        <a:t>++</a:t>
                      </a:r>
                      <a:endParaRPr 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 smtClean="0">
                        <a:solidFill>
                          <a:srgbClr val="FF0000"/>
                        </a:solidFill>
                      </a:endParaRPr>
                    </a:p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-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 smtClean="0">
                        <a:solidFill>
                          <a:srgbClr val="FF0000"/>
                        </a:solidFill>
                      </a:endParaRPr>
                    </a:p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- - -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  Cerebellum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- - -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FF00"/>
                          </a:solidFill>
                        </a:rPr>
                        <a:t>+++</a:t>
                      </a:r>
                      <a:endParaRPr 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- - -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FF00"/>
                          </a:solidFill>
                        </a:rPr>
                        <a:t>+++</a:t>
                      </a:r>
                      <a:endParaRPr 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- - -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- - -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/>
                        <a:t>Advanced</a:t>
                      </a:r>
                    </a:p>
                    <a:p>
                      <a:r>
                        <a:rPr lang="en-US" dirty="0" smtClean="0"/>
                        <a:t>  Hippocampus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 smtClean="0">
                        <a:solidFill>
                          <a:srgbClr val="FFFF00"/>
                        </a:solidFill>
                      </a:endParaRPr>
                    </a:p>
                    <a:p>
                      <a:r>
                        <a:rPr lang="en-US" dirty="0" smtClean="0">
                          <a:solidFill>
                            <a:srgbClr val="FFFF00"/>
                          </a:solidFill>
                        </a:rPr>
                        <a:t>+</a:t>
                      </a:r>
                      <a:endParaRPr 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 smtClean="0">
                        <a:solidFill>
                          <a:srgbClr val="FFFF00"/>
                        </a:solidFill>
                      </a:endParaRPr>
                    </a:p>
                    <a:p>
                      <a:r>
                        <a:rPr lang="en-US" dirty="0" smtClean="0">
                          <a:solidFill>
                            <a:srgbClr val="FFFF00"/>
                          </a:solidFill>
                        </a:rPr>
                        <a:t>+</a:t>
                      </a:r>
                      <a:endParaRPr 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 smtClean="0">
                        <a:solidFill>
                          <a:srgbClr val="FFFF00"/>
                        </a:solidFill>
                      </a:endParaRPr>
                    </a:p>
                    <a:p>
                      <a:r>
                        <a:rPr lang="en-US" dirty="0" smtClean="0">
                          <a:solidFill>
                            <a:srgbClr val="FFFF00"/>
                          </a:solidFill>
                        </a:rPr>
                        <a:t>+++</a:t>
                      </a:r>
                      <a:endParaRPr 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 smtClean="0">
                        <a:solidFill>
                          <a:srgbClr val="FFFF00"/>
                        </a:solidFill>
                      </a:endParaRPr>
                    </a:p>
                    <a:p>
                      <a:r>
                        <a:rPr lang="en-US" dirty="0" smtClean="0">
                          <a:solidFill>
                            <a:srgbClr val="FFFF00"/>
                          </a:solidFill>
                        </a:rPr>
                        <a:t>+++</a:t>
                      </a:r>
                      <a:endParaRPr 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 smtClean="0">
                        <a:solidFill>
                          <a:srgbClr val="FF0000"/>
                        </a:solidFill>
                      </a:endParaRPr>
                    </a:p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- - -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 smtClean="0">
                        <a:solidFill>
                          <a:srgbClr val="FFFF00"/>
                        </a:solidFill>
                      </a:endParaRPr>
                    </a:p>
                    <a:p>
                      <a:r>
                        <a:rPr lang="en-US" dirty="0" smtClean="0">
                          <a:solidFill>
                            <a:srgbClr val="FFFF00"/>
                          </a:solidFill>
                        </a:rPr>
                        <a:t>+++</a:t>
                      </a:r>
                      <a:endParaRPr 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  </a:t>
                      </a:r>
                      <a:r>
                        <a:rPr lang="en-US" dirty="0" err="1" smtClean="0"/>
                        <a:t>Neocortex</a:t>
                      </a:r>
                      <a:endParaRPr 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FF00"/>
                          </a:solidFill>
                        </a:rPr>
                        <a:t>++</a:t>
                      </a:r>
                      <a:endParaRPr 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FF00"/>
                          </a:solidFill>
                        </a:rPr>
                        <a:t>+++</a:t>
                      </a:r>
                      <a:endParaRPr 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FF00"/>
                          </a:solidFill>
                        </a:rPr>
                        <a:t>++</a:t>
                      </a:r>
                      <a:endParaRPr 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- - -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FF00"/>
                          </a:solidFill>
                        </a:rPr>
                        <a:t>+++</a:t>
                      </a:r>
                      <a:endParaRPr 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FF00"/>
                          </a:solidFill>
                        </a:rPr>
                        <a:t>+++</a:t>
                      </a:r>
                      <a:endParaRPr 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819400" y="1383268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>
                <a:solidFill>
                  <a:schemeClr val="bg1"/>
                </a:solidFill>
              </a:rPr>
              <a:t>Learning Signal</a:t>
            </a:r>
            <a:endParaRPr lang="en-US" i="1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250705" y="1383268"/>
            <a:ext cx="12168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>
                <a:solidFill>
                  <a:schemeClr val="bg1"/>
                </a:solidFill>
              </a:rPr>
              <a:t>Dynamics</a:t>
            </a:r>
            <a:endParaRPr lang="en-US" i="1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09312" y="4308640"/>
            <a:ext cx="800171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Char char="•"/>
            </a:pPr>
            <a:r>
              <a:rPr lang="en-US" sz="2400" dirty="0" smtClean="0"/>
              <a:t> Integrates many different experiences to generate</a:t>
            </a:r>
          </a:p>
          <a:p>
            <a:r>
              <a:rPr lang="en-US" sz="2400" dirty="0" smtClean="0"/>
              <a:t>  synthetic semantic knowledge (i.e., </a:t>
            </a:r>
            <a:r>
              <a:rPr lang="en-US" sz="2400" i="1" dirty="0" smtClean="0"/>
              <a:t>common sense</a:t>
            </a:r>
            <a:r>
              <a:rPr lang="en-US" sz="2400" dirty="0" smtClean="0"/>
              <a:t>),</a:t>
            </a:r>
          </a:p>
          <a:p>
            <a:r>
              <a:rPr lang="en-US" sz="2400" dirty="0" smtClean="0"/>
              <a:t>  serves as the basis for generalization</a:t>
            </a:r>
          </a:p>
          <a:p>
            <a:pPr>
              <a:buFontTx/>
              <a:buChar char="•"/>
            </a:pPr>
            <a:r>
              <a:rPr lang="en-US" sz="2400" dirty="0" smtClean="0"/>
              <a:t> Integrative learning is necessarily slow! </a:t>
            </a:r>
          </a:p>
          <a:p>
            <a:r>
              <a:rPr lang="en-US" sz="2400" dirty="0" smtClean="0"/>
              <a:t>  (long life, </a:t>
            </a:r>
            <a:r>
              <a:rPr lang="en-US" sz="2400" dirty="0" err="1" smtClean="0"/>
              <a:t>neotonism</a:t>
            </a:r>
            <a:r>
              <a:rPr lang="en-US" sz="2400" dirty="0" smtClean="0"/>
              <a:t>) </a:t>
            </a:r>
            <a:r>
              <a:rPr lang="en-US" dirty="0" smtClean="0"/>
              <a:t>(McClelland, McNaughton &amp; O’Reilly,1995)</a:t>
            </a:r>
            <a:endParaRPr lang="en-US" sz="24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Slow Integrative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Average: each term weighted by 1/N</a:t>
            </a:r>
          </a:p>
          <a:p>
            <a:r>
              <a:rPr lang="en-US" dirty="0" smtClean="0"/>
              <a:t>Running average: </a:t>
            </a:r>
            <a:r>
              <a:rPr lang="en-US" dirty="0" err="1" smtClean="0"/>
              <a:t>x(t</a:t>
            </a:r>
            <a:r>
              <a:rPr lang="en-US" dirty="0" smtClean="0"/>
              <a:t>) = x(t-1) + 1/</a:t>
            </a:r>
            <a:r>
              <a:rPr lang="en-US" dirty="0" smtClean="0">
                <a:latin typeface="Symbol" charset="2"/>
                <a:cs typeface="Symbol" charset="2"/>
              </a:rPr>
              <a:t>t</a:t>
            </a:r>
            <a:r>
              <a:rPr lang="en-US" dirty="0" smtClean="0"/>
              <a:t>(s(t) - </a:t>
            </a:r>
            <a:r>
              <a:rPr lang="en-US" dirty="0" err="1" smtClean="0"/>
              <a:t>x(t</a:t>
            </a:r>
            <a:r>
              <a:rPr lang="en-US" dirty="0" smtClean="0"/>
              <a:t>))</a:t>
            </a:r>
          </a:p>
          <a:p>
            <a:pPr lvl="1">
              <a:buNone/>
            </a:pPr>
            <a:r>
              <a:rPr lang="en-US" dirty="0" smtClean="0"/>
              <a:t>As 1/</a:t>
            </a:r>
            <a:r>
              <a:rPr lang="en-US" dirty="0" smtClean="0">
                <a:latin typeface="Symbol" charset="2"/>
                <a:cs typeface="Symbol" charset="2"/>
              </a:rPr>
              <a:t>t</a:t>
            </a:r>
            <a:r>
              <a:rPr lang="en-US" dirty="0" smtClean="0"/>
              <a:t> gets smaller, window of integration gets larger</a:t>
            </a:r>
          </a:p>
          <a:p>
            <a:pPr lvl="1">
              <a:buNone/>
            </a:pPr>
            <a:endParaRPr lang="en-US" dirty="0" smtClean="0"/>
          </a:p>
          <a:p>
            <a:r>
              <a:rPr lang="en-US" dirty="0" smtClean="0"/>
              <a:t>Can’t average over everything!!</a:t>
            </a:r>
          </a:p>
          <a:p>
            <a:pPr lvl="1"/>
            <a:r>
              <a:rPr lang="en-US" dirty="0" smtClean="0"/>
              <a:t>Just gives you a big </a:t>
            </a:r>
            <a:r>
              <a:rPr lang="en-US" dirty="0" err="1" smtClean="0"/>
              <a:t>gamoosh</a:t>
            </a:r>
            <a:r>
              <a:rPr lang="en-US" dirty="0" smtClean="0"/>
              <a:t> blob!</a:t>
            </a:r>
          </a:p>
          <a:p>
            <a:r>
              <a:rPr lang="en-US" b="1" i="1" dirty="0" smtClean="0"/>
              <a:t>Integrative learning requires error-driven learning!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        Spike Based Error-Driven</a:t>
            </a:r>
            <a:br>
              <a:rPr lang="en-US" dirty="0" smtClean="0"/>
            </a:br>
            <a:r>
              <a:rPr lang="en-US" dirty="0" smtClean="0"/>
              <a:t>        Learning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:                For 25 years:</a:t>
            </a:r>
          </a:p>
          <a:p>
            <a:pPr lvl="1"/>
            <a:r>
              <a:rPr lang="en-US" dirty="0" smtClean="0"/>
              <a:t>Biology (</a:t>
            </a:r>
            <a:r>
              <a:rPr lang="en-US" dirty="0" err="1" smtClean="0"/>
              <a:t>Hebbian</a:t>
            </a:r>
            <a:r>
              <a:rPr lang="en-US" dirty="0" smtClean="0"/>
              <a:t>)     &lt; - &gt;    Cognition* (</a:t>
            </a:r>
            <a:r>
              <a:rPr lang="en-US" dirty="0" err="1" smtClean="0"/>
              <a:t>Backprop</a:t>
            </a:r>
            <a:r>
              <a:rPr lang="en-US" dirty="0" smtClean="0"/>
              <a:t>)</a:t>
            </a:r>
          </a:p>
          <a:p>
            <a:pPr lvl="2">
              <a:buNone/>
            </a:pPr>
            <a:r>
              <a:rPr lang="en-US" sz="1700" dirty="0" smtClean="0"/>
              <a:t>* e.g., recognizing 100’s of objects, learning to read..</a:t>
            </a:r>
          </a:p>
          <a:p>
            <a:r>
              <a:rPr lang="en-US" dirty="0" smtClean="0"/>
              <a:t>Biology has advanced:</a:t>
            </a:r>
          </a:p>
          <a:p>
            <a:pPr lvl="1"/>
            <a:r>
              <a:rPr lang="en-US" dirty="0" smtClean="0"/>
              <a:t>Spike Timing Dependent Plasticity (STDP)</a:t>
            </a:r>
          </a:p>
          <a:p>
            <a:pPr lvl="1"/>
            <a:r>
              <a:rPr lang="en-US" dirty="0" err="1" smtClean="0"/>
              <a:t>Urakubo</a:t>
            </a:r>
            <a:r>
              <a:rPr lang="en-US" dirty="0" smtClean="0"/>
              <a:t> et al (2008) model: bottom-up brawn</a:t>
            </a:r>
          </a:p>
          <a:p>
            <a:r>
              <a:rPr lang="en-US" dirty="0" smtClean="0"/>
              <a:t>Cognition too:</a:t>
            </a:r>
          </a:p>
          <a:p>
            <a:pPr lvl="1"/>
            <a:r>
              <a:rPr lang="en-US" sz="2000" dirty="0" err="1" smtClean="0"/>
              <a:t>Backprop</a:t>
            </a:r>
            <a:r>
              <a:rPr lang="en-US" sz="2000" dirty="0" smtClean="0"/>
              <a:t> -&gt; Contrastive </a:t>
            </a:r>
            <a:r>
              <a:rPr lang="en-US" sz="2000" dirty="0" err="1" smtClean="0"/>
              <a:t>Hebbian</a:t>
            </a:r>
            <a:r>
              <a:rPr lang="en-US" sz="2000" dirty="0" smtClean="0"/>
              <a:t> Learning (CHL), Deterministic / Restricted Boltzmann Machine, </a:t>
            </a:r>
            <a:r>
              <a:rPr lang="en-US" sz="2000" dirty="0" err="1" smtClean="0"/>
              <a:t>GeneRec</a:t>
            </a:r>
            <a:r>
              <a:rPr lang="en-US" sz="2000" dirty="0" smtClean="0"/>
              <a:t>, </a:t>
            </a:r>
            <a:r>
              <a:rPr lang="en-US" sz="2000" dirty="0" err="1" smtClean="0"/>
              <a:t>Xie</a:t>
            </a:r>
            <a:r>
              <a:rPr lang="en-US" sz="2000" dirty="0" smtClean="0"/>
              <a:t> &amp; </a:t>
            </a:r>
            <a:r>
              <a:rPr lang="en-US" sz="2000" dirty="0" err="1" smtClean="0"/>
              <a:t>Seung</a:t>
            </a:r>
            <a:r>
              <a:rPr lang="en-US" sz="2000" dirty="0" smtClean="0"/>
              <a:t>…</a:t>
            </a:r>
            <a:endParaRPr lang="en-US" sz="2400" dirty="0" smtClean="0"/>
          </a:p>
          <a:p>
            <a:r>
              <a:rPr lang="en-US" sz="2800" b="1" dirty="0" smtClean="0"/>
              <a:t>Can we unify them once and for all??</a:t>
            </a:r>
          </a:p>
        </p:txBody>
      </p:sp>
      <p:pic>
        <p:nvPicPr>
          <p:cNvPr id="6" name="Picture 5" descr="TheMindGa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625" y="533400"/>
            <a:ext cx="1828800" cy="1530095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1"/>
          <p:cNvSpPr>
            <a:spLocks noGrp="1" noChangeArrowheads="1"/>
          </p:cNvSpPr>
          <p:nvPr>
            <p:ph type="title"/>
          </p:nvPr>
        </p:nvSpPr>
        <p:spPr>
          <a:xfrm>
            <a:off x="456625" y="313822"/>
            <a:ext cx="8229311" cy="1063825"/>
          </a:xfrm>
          <a:ln/>
        </p:spPr>
        <p:txBody>
          <a:bodyPr tIns="35203"/>
          <a:lstStyle/>
          <a:p>
            <a:pPr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 dirty="0" err="1"/>
              <a:t>Urakubo</a:t>
            </a:r>
            <a:r>
              <a:rPr lang="en-US" dirty="0"/>
              <a:t> et al, 2008 Model</a:t>
            </a:r>
          </a:p>
        </p:txBody>
      </p:sp>
      <p:sp>
        <p:nvSpPr>
          <p:cNvPr id="512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6625" y="1605095"/>
            <a:ext cx="8229311" cy="4443880"/>
          </a:xfrm>
          <a:ln/>
        </p:spPr>
        <p:txBody>
          <a:bodyPr/>
          <a:lstStyle/>
          <a:p>
            <a:pPr>
              <a:buFont typeface="Wingdings" pitchFamily="-65" charset="2"/>
              <a:buChar char="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 dirty="0" smtClean="0"/>
              <a:t>Highly </a:t>
            </a:r>
            <a:r>
              <a:rPr lang="en-US" dirty="0"/>
              <a:t>detailed combination of 3 existing strongly-validated models:</a:t>
            </a:r>
          </a:p>
        </p:txBody>
      </p:sp>
      <p:pic>
        <p:nvPicPr>
          <p:cNvPr id="5" name="Picture 4" descr="fig_urakubo_et_al_mode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472" y="2717271"/>
            <a:ext cx="8230464" cy="2998848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18</a:t>
            </a:fld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1"/>
          <p:cNvSpPr>
            <a:spLocks noGrp="1" noChangeArrowheads="1"/>
          </p:cNvSpPr>
          <p:nvPr>
            <p:ph type="title"/>
          </p:nvPr>
        </p:nvSpPr>
        <p:spPr>
          <a:xfrm>
            <a:off x="456625" y="279272"/>
            <a:ext cx="8229311" cy="1134363"/>
          </a:xfrm>
          <a:ln/>
        </p:spPr>
        <p:txBody>
          <a:bodyPr tIns="35203"/>
          <a:lstStyle/>
          <a:p>
            <a:pPr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 dirty="0" smtClean="0"/>
              <a:t>“</a:t>
            </a:r>
            <a:r>
              <a:rPr lang="en-US" dirty="0" err="1"/>
              <a:t>Allosteric</a:t>
            </a:r>
            <a:r>
              <a:rPr lang="en-US" dirty="0"/>
              <a:t>” NMDA</a:t>
            </a:r>
            <a:r>
              <a:rPr lang="en-US" dirty="0" smtClean="0"/>
              <a:t> Captures STDP</a:t>
            </a:r>
            <a:br>
              <a:rPr lang="en-US" dirty="0" smtClean="0"/>
            </a:br>
            <a:r>
              <a:rPr lang="en-US" sz="2800" dirty="0" smtClean="0"/>
              <a:t>(including higher-order and time integration effects)</a:t>
            </a:r>
            <a:endParaRPr lang="en-US" dirty="0"/>
          </a:p>
        </p:txBody>
      </p:sp>
      <p:sp>
        <p:nvSpPr>
          <p:cNvPr id="614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6625" y="1605095"/>
            <a:ext cx="8229311" cy="4443880"/>
          </a:xfrm>
          <a:ln/>
        </p:spPr>
        <p:txBody>
          <a:bodyPr/>
          <a:lstStyle/>
          <a:p>
            <a:endParaRPr lang="en-US" dirty="0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6625" y="1605095"/>
            <a:ext cx="3353375" cy="281325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pic>
        <p:nvPicPr>
          <p:cNvPr id="7" name="Picture 6" descr="fig_urakubo_et_al_triplets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8328" y="1605095"/>
            <a:ext cx="4247608" cy="4845418"/>
          </a:xfrm>
          <a:prstGeom prst="rect">
            <a:avLst/>
          </a:prstGeom>
        </p:spPr>
      </p:pic>
      <p:pic>
        <p:nvPicPr>
          <p:cNvPr id="8" name="Picture 7" descr="fig_urakubo_et_al_quads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5400" y="4495800"/>
            <a:ext cx="2058404" cy="2146937"/>
          </a:xfrm>
          <a:prstGeom prst="rect">
            <a:avLst/>
          </a:prstGeom>
        </p:spPr>
      </p:pic>
      <p:sp>
        <p:nvSpPr>
          <p:cNvPr id="9" name="Slide Number Placeholder 8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Ultimate Goal: </a:t>
            </a:r>
            <a:br>
              <a:rPr lang="en-US" dirty="0" smtClean="0"/>
            </a:br>
            <a:r>
              <a:rPr lang="en-US" dirty="0" smtClean="0"/>
              <a:t>Build a Brain that Builds Itself..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6625" y="2057400"/>
            <a:ext cx="8227871" cy="4072190"/>
          </a:xfrm>
        </p:spPr>
        <p:txBody>
          <a:bodyPr/>
          <a:lstStyle/>
          <a:p>
            <a:r>
              <a:rPr lang="en-US" dirty="0" smtClean="0"/>
              <a:t>Start with basic neural infrastructure…</a:t>
            </a:r>
          </a:p>
          <a:p>
            <a:r>
              <a:rPr lang="en-US" dirty="0" smtClean="0"/>
              <a:t>Add a lot of real world experience…</a:t>
            </a:r>
          </a:p>
          <a:p>
            <a:r>
              <a:rPr lang="en-US" dirty="0" smtClean="0"/>
              <a:t>Presto: instant human intelligence!</a:t>
            </a:r>
          </a:p>
          <a:p>
            <a:pPr>
              <a:buNone/>
            </a:pPr>
            <a:endParaRPr lang="en-US" dirty="0" smtClean="0"/>
          </a:p>
          <a:p>
            <a:r>
              <a:rPr lang="en-US" dirty="0" smtClean="0"/>
              <a:t>How does human brain pull off this magic trick?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About Real Spike Trains?</a:t>
            </a:r>
            <a:endParaRPr lang="en-US" dirty="0"/>
          </a:p>
        </p:txBody>
      </p:sp>
      <p:pic>
        <p:nvPicPr>
          <p:cNvPr id="5" name="Content Placeholder 4" descr="Picture 1.png"/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456625" y="2459106"/>
            <a:ext cx="8227871" cy="2816473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20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Rectangle 1"/>
          <p:cNvSpPr>
            <a:spLocks noGrp="1" noChangeArrowheads="1"/>
          </p:cNvSpPr>
          <p:nvPr>
            <p:ph type="title"/>
          </p:nvPr>
        </p:nvSpPr>
        <p:spPr>
          <a:xfrm>
            <a:off x="456625" y="273514"/>
            <a:ext cx="8229311" cy="1145879"/>
          </a:xfrm>
          <a:ln/>
        </p:spPr>
        <p:txBody>
          <a:bodyPr tIns="35203"/>
          <a:lstStyle/>
          <a:p>
            <a:pPr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 dirty="0" smtClean="0"/>
              <a:t>Extended Spike Trains =</a:t>
            </a:r>
            <a:br>
              <a:rPr lang="en-US" dirty="0" smtClean="0"/>
            </a:br>
            <a:r>
              <a:rPr lang="en-US" dirty="0" smtClean="0"/>
              <a:t>Emergent Simplicity</a:t>
            </a:r>
            <a:endParaRPr 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6625" y="2083026"/>
            <a:ext cx="2542976" cy="2536346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112821" y="2072947"/>
            <a:ext cx="2542980" cy="253634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726669" y="2083026"/>
            <a:ext cx="2532893" cy="252626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sp>
        <p:nvSpPr>
          <p:cNvPr id="11269" name="Text Box 5"/>
          <p:cNvSpPr txBox="1">
            <a:spLocks noChangeArrowheads="1"/>
          </p:cNvSpPr>
          <p:nvPr/>
        </p:nvSpPr>
        <p:spPr bwMode="auto">
          <a:xfrm>
            <a:off x="1142280" y="1658358"/>
            <a:ext cx="1462060" cy="39011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81639" tIns="60021" rIns="81639" bIns="40820">
            <a:prstTxWarp prst="textNoShape">
              <a:avLst/>
            </a:prstTxWarp>
          </a:bodyPr>
          <a:lstStyle/>
          <a:p>
            <a:pPr>
              <a:tabLst>
                <a:tab pos="656650" algn="l"/>
                <a:tab pos="1313299" algn="l"/>
              </a:tabLst>
            </a:pPr>
            <a:r>
              <a:rPr lang="en-US" sz="2200" dirty="0">
                <a:solidFill>
                  <a:srgbClr val="000000"/>
                </a:solidFill>
                <a:ea typeface="MS Gothic" charset="0"/>
                <a:cs typeface="MS Gothic" charset="0"/>
              </a:rPr>
              <a:t>S = 100Hz</a:t>
            </a:r>
          </a:p>
        </p:txBody>
      </p:sp>
      <p:sp>
        <p:nvSpPr>
          <p:cNvPr id="11270" name="Text Box 6"/>
          <p:cNvSpPr txBox="1">
            <a:spLocks noChangeArrowheads="1"/>
          </p:cNvSpPr>
          <p:nvPr/>
        </p:nvSpPr>
        <p:spPr bwMode="auto">
          <a:xfrm>
            <a:off x="6295504" y="1658358"/>
            <a:ext cx="1309372" cy="39011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81639" tIns="60021" rIns="81639" bIns="40820">
            <a:prstTxWarp prst="textNoShape">
              <a:avLst/>
            </a:prstTxWarp>
          </a:bodyPr>
          <a:lstStyle/>
          <a:p>
            <a:pPr>
              <a:tabLst>
                <a:tab pos="656650" algn="l"/>
              </a:tabLst>
            </a:pPr>
            <a:r>
              <a:rPr lang="en-US" sz="2200" dirty="0">
                <a:solidFill>
                  <a:srgbClr val="000000"/>
                </a:solidFill>
                <a:ea typeface="MS Gothic" charset="0"/>
                <a:cs typeface="MS Gothic" charset="0"/>
              </a:rPr>
              <a:t>S = 20Hz</a:t>
            </a:r>
          </a:p>
        </p:txBody>
      </p:sp>
      <p:sp>
        <p:nvSpPr>
          <p:cNvPr id="11271" name="Text Box 7"/>
          <p:cNvSpPr txBox="1">
            <a:spLocks noChangeArrowheads="1"/>
          </p:cNvSpPr>
          <p:nvPr/>
        </p:nvSpPr>
        <p:spPr bwMode="auto">
          <a:xfrm>
            <a:off x="3733800" y="1658358"/>
            <a:ext cx="1309373" cy="39011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81639" tIns="60021" rIns="81639" bIns="40820">
            <a:prstTxWarp prst="textNoShape">
              <a:avLst/>
            </a:prstTxWarp>
          </a:bodyPr>
          <a:lstStyle/>
          <a:p>
            <a:pPr>
              <a:tabLst>
                <a:tab pos="656650" algn="l"/>
              </a:tabLst>
            </a:pPr>
            <a:r>
              <a:rPr lang="en-US" sz="2200" dirty="0">
                <a:solidFill>
                  <a:srgbClr val="000000"/>
                </a:solidFill>
                <a:ea typeface="MS Gothic" charset="0"/>
                <a:cs typeface="MS Gothic" charset="0"/>
              </a:rPr>
              <a:t>S = 50Hz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753020" y="5348645"/>
            <a:ext cx="15065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 smtClean="0"/>
              <a:t>r</a:t>
            </a:r>
            <a:r>
              <a:rPr lang="en-US" sz="3600" dirty="0" smtClean="0"/>
              <a:t>=.894</a:t>
            </a:r>
            <a:endParaRPr lang="en-US" sz="3600" dirty="0"/>
          </a:p>
        </p:txBody>
      </p:sp>
      <p:pic>
        <p:nvPicPr>
          <p:cNvPr id="11" name="Picture 10" descr="fig_xcal_dwt_fun_urakubo_fit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23153" y="4736991"/>
            <a:ext cx="2000814" cy="195302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04800" y="5410200"/>
            <a:ext cx="417574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 smtClean="0"/>
              <a:t>dW</a:t>
            </a:r>
            <a:r>
              <a:rPr lang="en-US" sz="3200" dirty="0" smtClean="0"/>
              <a:t> = </a:t>
            </a:r>
            <a:r>
              <a:rPr lang="en-US" sz="3200" dirty="0" err="1" smtClean="0"/>
              <a:t>f(send</a:t>
            </a:r>
            <a:r>
              <a:rPr lang="en-US" sz="3200" dirty="0" smtClean="0"/>
              <a:t> * </a:t>
            </a:r>
            <a:r>
              <a:rPr lang="en-US" sz="3200" dirty="0" err="1" smtClean="0"/>
              <a:t>recv</a:t>
            </a:r>
            <a:r>
              <a:rPr lang="en-US" sz="3200" dirty="0" smtClean="0"/>
              <a:t>) =</a:t>
            </a:r>
          </a:p>
          <a:p>
            <a:r>
              <a:rPr lang="en-US" sz="2400" dirty="0" smtClean="0"/>
              <a:t>           (spike rate * duration)</a:t>
            </a:r>
            <a:endParaRPr lang="en-US" sz="2400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21</a:t>
            </a:fld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ig_xcal_dwt_fun_urakubo_fi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605094"/>
            <a:ext cx="4572000" cy="405673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Linearized</a:t>
            </a:r>
            <a:r>
              <a:rPr lang="en-US" dirty="0" smtClean="0"/>
              <a:t> BCM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half" idx="2"/>
          </p:nvPr>
        </p:nvSpPr>
        <p:spPr>
          <a:xfrm>
            <a:off x="4876800" y="1605095"/>
            <a:ext cx="3807696" cy="4218983"/>
          </a:xfrm>
        </p:spPr>
        <p:txBody>
          <a:bodyPr/>
          <a:lstStyle/>
          <a:p>
            <a:r>
              <a:rPr lang="en-US" dirty="0" err="1" smtClean="0"/>
              <a:t>Bienenstock</a:t>
            </a:r>
            <a:r>
              <a:rPr lang="en-US" dirty="0" smtClean="0"/>
              <a:t>, Cooper &amp; Munro (1982) – BCM:</a:t>
            </a:r>
          </a:p>
          <a:p>
            <a:r>
              <a:rPr lang="en-US" b="1" dirty="0" smtClean="0"/>
              <a:t>adaptive threshold</a:t>
            </a:r>
            <a:r>
              <a:rPr lang="en-US" dirty="0" smtClean="0"/>
              <a:t> </a:t>
            </a:r>
            <a:r>
              <a:rPr lang="en-US" sz="2800" dirty="0" err="1" smtClean="0"/>
              <a:t>Θ</a:t>
            </a:r>
            <a:endParaRPr lang="en-US" sz="2800" dirty="0" smtClean="0"/>
          </a:p>
          <a:p>
            <a:pPr lvl="1"/>
            <a:r>
              <a:rPr lang="en-US" dirty="0" smtClean="0"/>
              <a:t>Lower when less active</a:t>
            </a:r>
          </a:p>
          <a:p>
            <a:pPr lvl="1">
              <a:spcAft>
                <a:spcPts val="93"/>
              </a:spcAft>
            </a:pPr>
            <a:r>
              <a:rPr lang="en-US" dirty="0" smtClean="0"/>
              <a:t>Higher when more..</a:t>
            </a:r>
          </a:p>
          <a:p>
            <a:pPr lvl="1">
              <a:spcAft>
                <a:spcPts val="93"/>
              </a:spcAft>
            </a:pPr>
            <a:endParaRPr lang="en-US" dirty="0" smtClean="0"/>
          </a:p>
          <a:p>
            <a:pPr lvl="1">
              <a:buNone/>
            </a:pPr>
            <a:r>
              <a:rPr lang="en-US" dirty="0" smtClean="0"/>
              <a:t>	(homeostatic)</a:t>
            </a:r>
          </a:p>
        </p:txBody>
      </p:sp>
      <p:sp>
        <p:nvSpPr>
          <p:cNvPr id="24" name="Slide Number Placeholder 2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22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6625" y="152400"/>
            <a:ext cx="8227871" cy="1144440"/>
          </a:xfrm>
        </p:spPr>
        <p:txBody>
          <a:bodyPr/>
          <a:lstStyle/>
          <a:p>
            <a:r>
              <a:rPr lang="en-US" dirty="0" smtClean="0"/>
              <a:t>Fast Threshold Adaptation:</a:t>
            </a:r>
            <a:br>
              <a:rPr lang="en-US" dirty="0" smtClean="0"/>
            </a:br>
            <a:r>
              <a:rPr lang="en-US" dirty="0" smtClean="0"/>
              <a:t>Late Trains Early</a:t>
            </a:r>
            <a:endParaRPr lang="en-US" dirty="0"/>
          </a:p>
        </p:txBody>
      </p:sp>
      <p:pic>
        <p:nvPicPr>
          <p:cNvPr id="21" name="Content Placeholder 20" descr="fig_xcal_bcm_err_learn.pn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24000" y="1524000"/>
            <a:ext cx="5867400" cy="4451863"/>
          </a:xfrm>
        </p:spPr>
      </p:pic>
      <p:sp>
        <p:nvSpPr>
          <p:cNvPr id="5" name="TextBox 4"/>
          <p:cNvSpPr txBox="1"/>
          <p:nvPr/>
        </p:nvSpPr>
        <p:spPr>
          <a:xfrm>
            <a:off x="456625" y="5975864"/>
            <a:ext cx="83972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Essence of Err-Driven: </a:t>
            </a:r>
            <a:r>
              <a:rPr lang="en-US" sz="2800" dirty="0" err="1" smtClean="0"/>
              <a:t>dW</a:t>
            </a:r>
            <a:r>
              <a:rPr lang="en-US" sz="2800" dirty="0" smtClean="0"/>
              <a:t> = outcome - expectation</a:t>
            </a:r>
            <a:endParaRPr lang="en-US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23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Rectangle 1"/>
          <p:cNvSpPr>
            <a:spLocks noGrp="1" noChangeArrowheads="1"/>
          </p:cNvSpPr>
          <p:nvPr>
            <p:ph type="title"/>
          </p:nvPr>
        </p:nvSpPr>
        <p:spPr>
          <a:xfrm>
            <a:off x="456696" y="273514"/>
            <a:ext cx="8230608" cy="1145879"/>
          </a:xfrm>
          <a:ln/>
        </p:spPr>
        <p:txBody>
          <a:bodyPr/>
          <a:lstStyle/>
          <a:p>
            <a:pPr>
              <a:tabLst>
                <a:tab pos="0" algn="l"/>
                <a:tab pos="414772" algn="l"/>
                <a:tab pos="829544" algn="l"/>
                <a:tab pos="1244316" algn="l"/>
                <a:tab pos="1659087" algn="l"/>
                <a:tab pos="2073859" algn="l"/>
                <a:tab pos="2488631" algn="l"/>
                <a:tab pos="2903403" algn="l"/>
                <a:tab pos="3318175" algn="l"/>
                <a:tab pos="3732947" algn="l"/>
                <a:tab pos="4147718" algn="l"/>
                <a:tab pos="4562490" algn="l"/>
                <a:tab pos="4977262" algn="l"/>
                <a:tab pos="5392034" algn="l"/>
                <a:tab pos="5806806" algn="l"/>
                <a:tab pos="6221578" algn="l"/>
                <a:tab pos="6636349" algn="l"/>
                <a:tab pos="7051121" algn="l"/>
                <a:tab pos="7465893" algn="l"/>
                <a:tab pos="7880665" algn="l"/>
                <a:tab pos="8295437" algn="l"/>
              </a:tabLst>
            </a:pPr>
            <a:r>
              <a:rPr lang="en-US" dirty="0" smtClean="0"/>
              <a:t>Neocortical Bidirectional Connectivity (Attractors)</a:t>
            </a:r>
            <a:endParaRPr lang="en-US" dirty="0"/>
          </a:p>
        </p:txBody>
      </p:sp>
      <p:sp>
        <p:nvSpPr>
          <p:cNvPr id="1331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87127" y="1865652"/>
            <a:ext cx="4126109" cy="4353189"/>
          </a:xfrm>
          <a:ln/>
        </p:spPr>
        <p:txBody>
          <a:bodyPr/>
          <a:lstStyle/>
          <a:p>
            <a:pPr marL="388849" indent="-293797">
              <a:buFont typeface="Wingdings" pitchFamily="-65" charset="2"/>
              <a:buChar char=""/>
              <a:tabLst>
                <a:tab pos="388849" algn="l"/>
                <a:tab pos="491102" algn="l"/>
                <a:tab pos="905874" algn="l"/>
                <a:tab pos="1320646" algn="l"/>
                <a:tab pos="1735417" algn="l"/>
                <a:tab pos="2150189" algn="l"/>
                <a:tab pos="2564961" algn="l"/>
                <a:tab pos="2979733" algn="l"/>
                <a:tab pos="3394505" algn="l"/>
                <a:tab pos="3809277" algn="l"/>
                <a:tab pos="4224048" algn="l"/>
                <a:tab pos="4638820" algn="l"/>
                <a:tab pos="5053592" algn="l"/>
                <a:tab pos="5468364" algn="l"/>
                <a:tab pos="5883136" algn="l"/>
                <a:tab pos="6297908" algn="l"/>
                <a:tab pos="6712679" algn="l"/>
                <a:tab pos="7127451" algn="l"/>
                <a:tab pos="7542223" algn="l"/>
                <a:tab pos="7956995" algn="l"/>
                <a:tab pos="8371767" algn="l"/>
              </a:tabLst>
            </a:pPr>
            <a:r>
              <a:rPr lang="en-US" dirty="0"/>
              <a:t>Constraint satisfaction: higher-level interpretation feeds back to constrain lower-level feature </a:t>
            </a:r>
            <a:r>
              <a:rPr lang="en-US" dirty="0" smtClean="0"/>
              <a:t>detectors</a:t>
            </a:r>
          </a:p>
          <a:p>
            <a:pPr marL="388849" indent="-293797">
              <a:buFont typeface="Wingdings" pitchFamily="-65" charset="2"/>
              <a:buChar char=""/>
              <a:tabLst>
                <a:tab pos="388849" algn="l"/>
                <a:tab pos="491102" algn="l"/>
                <a:tab pos="905874" algn="l"/>
                <a:tab pos="1320646" algn="l"/>
                <a:tab pos="1735417" algn="l"/>
                <a:tab pos="2150189" algn="l"/>
                <a:tab pos="2564961" algn="l"/>
                <a:tab pos="2979733" algn="l"/>
                <a:tab pos="3394505" algn="l"/>
                <a:tab pos="3809277" algn="l"/>
                <a:tab pos="4224048" algn="l"/>
                <a:tab pos="4638820" algn="l"/>
                <a:tab pos="5053592" algn="l"/>
                <a:tab pos="5468364" algn="l"/>
                <a:tab pos="5883136" algn="l"/>
                <a:tab pos="6297908" algn="l"/>
                <a:tab pos="6712679" algn="l"/>
                <a:tab pos="7127451" algn="l"/>
                <a:tab pos="7542223" algn="l"/>
                <a:tab pos="7956995" algn="l"/>
                <a:tab pos="8371767" algn="l"/>
              </a:tabLst>
            </a:pPr>
            <a:r>
              <a:rPr lang="en-US" dirty="0" smtClean="0"/>
              <a:t>Error-driven learning: conveys err signals</a:t>
            </a:r>
          </a:p>
        </p:txBody>
      </p:sp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48900" y="1865652"/>
            <a:ext cx="3809159" cy="2902126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49154" y="4917491"/>
            <a:ext cx="3400006" cy="679466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C7C60A89-1D38-8443-90A9-B83BEC3E8EAB}" type="slidenum">
              <a:rPr lang="en-GB" smtClean="0"/>
              <a:pPr/>
              <a:t>24</a:t>
            </a:fld>
            <a:endParaRPr lang="en-GB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Emer</a:t>
            </a:r>
            <a:r>
              <a:rPr lang="en-US" dirty="0" smtClean="0"/>
              <a:t> Demo</a:t>
            </a:r>
            <a:endParaRPr lang="en-US" dirty="0"/>
          </a:p>
        </p:txBody>
      </p:sp>
      <p:pic>
        <p:nvPicPr>
          <p:cNvPr id="6" name="Content Placeholder 5" descr="emer_naming_airplane.png"/>
          <p:cNvPicPr>
            <a:picLocks noGrp="1" noChangeAspect="1"/>
          </p:cNvPicPr>
          <p:nvPr>
            <p:ph idx="1"/>
          </p:nvPr>
        </p:nvPicPr>
        <p:blipFill>
          <a:blip r:embed="rId2"/>
          <a:srcRect l="-9294" r="-9294"/>
          <a:stretch>
            <a:fillRect/>
          </a:stretch>
        </p:blipFill>
        <p:spPr/>
      </p:pic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25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6625" y="152400"/>
            <a:ext cx="8227871" cy="1144440"/>
          </a:xfrm>
        </p:spPr>
        <p:txBody>
          <a:bodyPr/>
          <a:lstStyle/>
          <a:p>
            <a:r>
              <a:rPr lang="en-US" dirty="0" err="1" smtClean="0"/>
              <a:t>Emer’s</a:t>
            </a:r>
            <a:r>
              <a:rPr lang="en-US" dirty="0" smtClean="0"/>
              <a:t> Brain (Gaze + </a:t>
            </a:r>
            <a:r>
              <a:rPr lang="en-US" dirty="0" err="1" smtClean="0"/>
              <a:t>ObjRec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6" name="Content Placeholder 5" descr="emer_brain_naming_airplane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3000" y="1296840"/>
            <a:ext cx="6553200" cy="5301554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26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Rules Across the Brain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</p:nvPr>
        </p:nvGraphicFramePr>
        <p:xfrm>
          <a:off x="609312" y="1981200"/>
          <a:ext cx="8001719" cy="2479040"/>
        </p:xfrm>
        <a:graphic>
          <a:graphicData uri="http://schemas.openxmlformats.org/drawingml/2006/table">
            <a:tbl>
              <a:tblPr firstRow="1" bandRow="1">
                <a:tableStyleId>{284E427A-3D55-4303-BF80-6455036E1DE7}</a:tableStyleId>
              </a:tblPr>
              <a:tblGrid>
                <a:gridCol w="1631883"/>
                <a:gridCol w="982798"/>
                <a:gridCol w="770590"/>
                <a:gridCol w="1076901"/>
                <a:gridCol w="1230743"/>
                <a:gridCol w="1154402"/>
                <a:gridCol w="1154402"/>
              </a:tblGrid>
              <a:tr h="381000">
                <a:tc>
                  <a:txBody>
                    <a:bodyPr/>
                    <a:lstStyle/>
                    <a:p>
                      <a:endParaRPr lang="en-US" dirty="0" smtClean="0"/>
                    </a:p>
                    <a:p>
                      <a:r>
                        <a:rPr lang="en-US" dirty="0" smtClean="0"/>
                        <a:t>Area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 smtClean="0"/>
                    </a:p>
                    <a:p>
                      <a:r>
                        <a:rPr lang="en-US" dirty="0" smtClean="0"/>
                        <a:t>Reward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 smtClean="0"/>
                    </a:p>
                    <a:p>
                      <a:r>
                        <a:rPr lang="en-US" dirty="0" smtClean="0"/>
                        <a:t>Error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 smtClean="0"/>
                    </a:p>
                    <a:p>
                      <a:r>
                        <a:rPr lang="en-US" dirty="0" smtClean="0"/>
                        <a:t>Self</a:t>
                      </a:r>
                      <a:r>
                        <a:rPr lang="en-US" baseline="0" dirty="0" smtClean="0"/>
                        <a:t> Org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 smtClean="0"/>
                    </a:p>
                    <a:p>
                      <a:r>
                        <a:rPr lang="en-US" dirty="0" smtClean="0"/>
                        <a:t>Separator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 smtClean="0"/>
                    </a:p>
                    <a:p>
                      <a:r>
                        <a:rPr lang="en-US" dirty="0" smtClean="0"/>
                        <a:t>Integrator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 smtClean="0"/>
                    </a:p>
                    <a:p>
                      <a:r>
                        <a:rPr lang="en-US" dirty="0" smtClean="0"/>
                        <a:t>Attractor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/>
                        <a:t>Primitive</a:t>
                      </a:r>
                    </a:p>
                    <a:p>
                      <a:r>
                        <a:rPr lang="en-US" dirty="0" smtClean="0"/>
                        <a:t>  Basal Ganglia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 smtClean="0">
                        <a:solidFill>
                          <a:srgbClr val="FFFF00"/>
                        </a:solidFill>
                      </a:endParaRPr>
                    </a:p>
                    <a:p>
                      <a:r>
                        <a:rPr lang="en-US" dirty="0" smtClean="0">
                          <a:solidFill>
                            <a:srgbClr val="FFFF00"/>
                          </a:solidFill>
                        </a:rPr>
                        <a:t>+++</a:t>
                      </a:r>
                      <a:endParaRPr 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 smtClean="0">
                        <a:solidFill>
                          <a:srgbClr val="FF0000"/>
                        </a:solidFill>
                      </a:endParaRPr>
                    </a:p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- - -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 smtClean="0">
                        <a:solidFill>
                          <a:srgbClr val="FF0000"/>
                        </a:solidFill>
                      </a:endParaRPr>
                    </a:p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- - -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 smtClean="0">
                        <a:solidFill>
                          <a:srgbClr val="FFFF00"/>
                        </a:solidFill>
                      </a:endParaRPr>
                    </a:p>
                    <a:p>
                      <a:r>
                        <a:rPr lang="en-US" dirty="0" smtClean="0">
                          <a:solidFill>
                            <a:srgbClr val="FFFF00"/>
                          </a:solidFill>
                        </a:rPr>
                        <a:t>++</a:t>
                      </a:r>
                      <a:endParaRPr 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 smtClean="0">
                        <a:solidFill>
                          <a:srgbClr val="FF0000"/>
                        </a:solidFill>
                      </a:endParaRPr>
                    </a:p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-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 smtClean="0">
                        <a:solidFill>
                          <a:srgbClr val="FF0000"/>
                        </a:solidFill>
                      </a:endParaRPr>
                    </a:p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- - -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  Cerebellum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- - -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FF00"/>
                          </a:solidFill>
                        </a:rPr>
                        <a:t>+++</a:t>
                      </a:r>
                      <a:endParaRPr 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- - -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FF00"/>
                          </a:solidFill>
                        </a:rPr>
                        <a:t>+++</a:t>
                      </a:r>
                      <a:endParaRPr 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- - -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- - -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/>
                        <a:t>Advanced</a:t>
                      </a:r>
                    </a:p>
                    <a:p>
                      <a:r>
                        <a:rPr lang="en-US" dirty="0" smtClean="0"/>
                        <a:t>  Hippocampus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 smtClean="0">
                        <a:solidFill>
                          <a:srgbClr val="FFFF00"/>
                        </a:solidFill>
                      </a:endParaRPr>
                    </a:p>
                    <a:p>
                      <a:r>
                        <a:rPr lang="en-US" dirty="0" smtClean="0">
                          <a:solidFill>
                            <a:srgbClr val="FFFF00"/>
                          </a:solidFill>
                        </a:rPr>
                        <a:t>+</a:t>
                      </a:r>
                      <a:endParaRPr 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 smtClean="0">
                        <a:solidFill>
                          <a:srgbClr val="FFFF00"/>
                        </a:solidFill>
                      </a:endParaRPr>
                    </a:p>
                    <a:p>
                      <a:r>
                        <a:rPr lang="en-US" dirty="0" smtClean="0">
                          <a:solidFill>
                            <a:srgbClr val="FFFF00"/>
                          </a:solidFill>
                        </a:rPr>
                        <a:t>+</a:t>
                      </a:r>
                      <a:endParaRPr 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 smtClean="0">
                        <a:solidFill>
                          <a:srgbClr val="FFFF00"/>
                        </a:solidFill>
                      </a:endParaRPr>
                    </a:p>
                    <a:p>
                      <a:r>
                        <a:rPr lang="en-US" dirty="0" smtClean="0">
                          <a:solidFill>
                            <a:srgbClr val="FFFF00"/>
                          </a:solidFill>
                        </a:rPr>
                        <a:t>+++</a:t>
                      </a:r>
                      <a:endParaRPr 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 smtClean="0">
                        <a:solidFill>
                          <a:srgbClr val="FFFF00"/>
                        </a:solidFill>
                      </a:endParaRPr>
                    </a:p>
                    <a:p>
                      <a:r>
                        <a:rPr lang="en-US" dirty="0" smtClean="0">
                          <a:solidFill>
                            <a:srgbClr val="FFFF00"/>
                          </a:solidFill>
                        </a:rPr>
                        <a:t>+++</a:t>
                      </a:r>
                      <a:endParaRPr 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 smtClean="0">
                        <a:solidFill>
                          <a:srgbClr val="FF0000"/>
                        </a:solidFill>
                      </a:endParaRPr>
                    </a:p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- - -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 smtClean="0">
                        <a:solidFill>
                          <a:srgbClr val="FFFF00"/>
                        </a:solidFill>
                      </a:endParaRPr>
                    </a:p>
                    <a:p>
                      <a:r>
                        <a:rPr lang="en-US" dirty="0" smtClean="0">
                          <a:solidFill>
                            <a:srgbClr val="FFFF00"/>
                          </a:solidFill>
                        </a:rPr>
                        <a:t>+++</a:t>
                      </a:r>
                      <a:endParaRPr 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  </a:t>
                      </a:r>
                      <a:r>
                        <a:rPr lang="en-US" dirty="0" err="1" smtClean="0"/>
                        <a:t>Neocortex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FF00"/>
                          </a:solidFill>
                        </a:rPr>
                        <a:t>++</a:t>
                      </a:r>
                      <a:endParaRPr 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FF00"/>
                          </a:solidFill>
                        </a:rPr>
                        <a:t>+++</a:t>
                      </a:r>
                      <a:endParaRPr 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FF00"/>
                          </a:solidFill>
                        </a:rPr>
                        <a:t>++</a:t>
                      </a:r>
                      <a:endParaRPr 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- - -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FF00"/>
                          </a:solidFill>
                        </a:rPr>
                        <a:t>+++</a:t>
                      </a:r>
                      <a:endParaRPr 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FF00"/>
                          </a:solidFill>
                        </a:rPr>
                        <a:t>+++</a:t>
                      </a:r>
                      <a:endParaRPr 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838200" y="5047565"/>
            <a:ext cx="7620575" cy="646331"/>
          </a:xfrm>
          <a:prstGeom prst="rect">
            <a:avLst/>
          </a:prstGeom>
          <a:noFill/>
          <a:ln w="12700" cmpd="sng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+</a:t>
            </a:r>
            <a:r>
              <a:rPr lang="en-US" dirty="0" smtClean="0"/>
              <a:t> = has to some extent   …  </a:t>
            </a:r>
            <a:r>
              <a:rPr lang="en-US" dirty="0" smtClean="0">
                <a:solidFill>
                  <a:srgbClr val="FFFF00"/>
                </a:solidFill>
              </a:rPr>
              <a:t>+++</a:t>
            </a:r>
            <a:r>
              <a:rPr lang="en-US" dirty="0" smtClean="0"/>
              <a:t> = defining characteristic – definitely has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-</a:t>
            </a:r>
            <a:r>
              <a:rPr lang="en-US" dirty="0" smtClean="0"/>
              <a:t>  = not likely to have       …  </a:t>
            </a:r>
            <a:r>
              <a:rPr lang="en-US" dirty="0" smtClean="0">
                <a:solidFill>
                  <a:srgbClr val="FF0000"/>
                </a:solidFill>
              </a:rPr>
              <a:t>- - -</a:t>
            </a:r>
            <a:r>
              <a:rPr lang="en-US" dirty="0" smtClean="0"/>
              <a:t> = definitely does not have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819400" y="1916668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>
                <a:solidFill>
                  <a:schemeClr val="bg1"/>
                </a:solidFill>
              </a:rPr>
              <a:t>Learning Signal</a:t>
            </a:r>
            <a:endParaRPr lang="en-US" i="1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250705" y="1916668"/>
            <a:ext cx="12168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>
                <a:solidFill>
                  <a:schemeClr val="bg1"/>
                </a:solidFill>
              </a:rPr>
              <a:t>Dynamics</a:t>
            </a:r>
            <a:endParaRPr lang="en-US" i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Leabra</a:t>
            </a:r>
            <a:r>
              <a:rPr lang="en-US" dirty="0" smtClean="0"/>
              <a:t> Tripartite Architecture</a:t>
            </a:r>
            <a:endParaRPr lang="en-US" dirty="0"/>
          </a:p>
        </p:txBody>
      </p:sp>
      <p:pic>
        <p:nvPicPr>
          <p:cNvPr id="8" name="Content Placeholder 7" descr="fig_tripartite_model_bg_ctr.png"/>
          <p:cNvPicPr>
            <a:picLocks noGrp="1" noChangeAspect="1"/>
          </p:cNvPicPr>
          <p:nvPr>
            <p:ph sz="half" idx="1"/>
          </p:nvPr>
        </p:nvPicPr>
        <p:blipFill>
          <a:blip r:embed="rId2"/>
          <a:srcRect t="-9854" b="-9854"/>
          <a:stretch>
            <a:fillRect/>
          </a:stretch>
        </p:blipFill>
        <p:spPr>
          <a:xfrm>
            <a:off x="456624" y="1066800"/>
            <a:ext cx="4801176" cy="5378052"/>
          </a:xfrm>
        </p:spPr>
      </p:pic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>
          <a:xfrm>
            <a:off x="5257800" y="1605095"/>
            <a:ext cx="3426696" cy="4524495"/>
          </a:xfrm>
        </p:spPr>
        <p:txBody>
          <a:bodyPr/>
          <a:lstStyle/>
          <a:p>
            <a:r>
              <a:rPr lang="en-US" sz="2000" dirty="0" smtClean="0"/>
              <a:t>Common neural </a:t>
            </a:r>
            <a:r>
              <a:rPr lang="en-US" sz="2000" dirty="0" err="1" smtClean="0"/>
              <a:t>mechs</a:t>
            </a:r>
            <a:endParaRPr lang="en-US" sz="2000" dirty="0" smtClean="0"/>
          </a:p>
          <a:p>
            <a:r>
              <a:rPr lang="en-US" sz="2000" dirty="0" smtClean="0"/>
              <a:t>But specializations to resolve computational tradeoffs (e.g., fast, distinct learning vs. slow, integrative learning)</a:t>
            </a:r>
          </a:p>
          <a:p>
            <a:r>
              <a:rPr lang="en-US" sz="2000" dirty="0" smtClean="0"/>
              <a:t>Control flows from BG action selection to PFC updating to top-down bias</a:t>
            </a:r>
            <a:endParaRPr lang="en-US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28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1"/>
          <p:cNvSpPr>
            <a:spLocks noGrp="1" noChangeArrowheads="1"/>
          </p:cNvSpPr>
          <p:nvPr>
            <p:ph type="title"/>
          </p:nvPr>
        </p:nvSpPr>
        <p:spPr>
          <a:xfrm>
            <a:off x="456481" y="313953"/>
            <a:ext cx="8228160" cy="1062832"/>
          </a:xfrm>
          <a:ln/>
        </p:spPr>
        <p:txBody>
          <a:bodyPr tIns="35203"/>
          <a:lstStyle/>
          <a:p>
            <a:pPr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 dirty="0"/>
              <a:t>Thanks To</a:t>
            </a:r>
          </a:p>
        </p:txBody>
      </p:sp>
      <p:sp>
        <p:nvSpPr>
          <p:cNvPr id="3993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800" y="2057400"/>
            <a:ext cx="4191000" cy="4038600"/>
          </a:xfrm>
          <a:ln/>
        </p:spPr>
        <p:txBody>
          <a:bodyPr tIns="14401"/>
          <a:lstStyle/>
          <a:p>
            <a:pPr algn="ctr">
              <a:spcAft>
                <a:spcPts val="693"/>
              </a:spcAft>
              <a:buNone/>
              <a:tabLst>
                <a:tab pos="656650" algn="l"/>
                <a:tab pos="1313299" algn="l"/>
                <a:tab pos="1969949" algn="l"/>
                <a:tab pos="2626599" algn="l"/>
              </a:tabLst>
            </a:pPr>
            <a:r>
              <a:rPr lang="en-US" sz="2400" b="1" dirty="0"/>
              <a:t>CCN </a:t>
            </a:r>
            <a:r>
              <a:rPr lang="en-US" sz="2400" b="1" dirty="0" smtClean="0"/>
              <a:t>Lab</a:t>
            </a:r>
          </a:p>
          <a:p>
            <a:pPr>
              <a:spcAft>
                <a:spcPts val="693"/>
              </a:spcAft>
              <a:buFont typeface="Wingdings" pitchFamily="-65" charset="2"/>
              <a:buChar char=""/>
              <a:tabLst>
                <a:tab pos="656650" algn="l"/>
                <a:tab pos="1313299" algn="l"/>
                <a:tab pos="1969949" algn="l"/>
                <a:tab pos="2626599" algn="l"/>
              </a:tabLst>
            </a:pPr>
            <a:r>
              <a:rPr lang="en-US" sz="2400" dirty="0"/>
              <a:t>Brad </a:t>
            </a:r>
            <a:r>
              <a:rPr lang="en-US" sz="2400" dirty="0" err="1" smtClean="0"/>
              <a:t>Aisa</a:t>
            </a:r>
            <a:r>
              <a:rPr lang="en-US" sz="2400" dirty="0" smtClean="0"/>
              <a:t> (Auditory)</a:t>
            </a:r>
          </a:p>
          <a:p>
            <a:pPr>
              <a:spcAft>
                <a:spcPts val="693"/>
              </a:spcAft>
              <a:buFont typeface="Wingdings" pitchFamily="-65" charset="2"/>
              <a:buChar char=""/>
              <a:tabLst>
                <a:tab pos="656650" algn="l"/>
                <a:tab pos="1313299" algn="l"/>
                <a:tab pos="1969949" algn="l"/>
                <a:tab pos="2626599" algn="l"/>
              </a:tabLst>
            </a:pPr>
            <a:r>
              <a:rPr lang="en-US" sz="2400" dirty="0"/>
              <a:t>Tom </a:t>
            </a:r>
            <a:r>
              <a:rPr lang="en-US" sz="2400" dirty="0" smtClean="0"/>
              <a:t>Hazy (Learning)</a:t>
            </a:r>
          </a:p>
          <a:p>
            <a:pPr>
              <a:spcAft>
                <a:spcPts val="693"/>
              </a:spcAft>
              <a:buFont typeface="Wingdings" pitchFamily="-65" charset="2"/>
              <a:buChar char=""/>
              <a:tabLst>
                <a:tab pos="656650" algn="l"/>
                <a:tab pos="1313299" algn="l"/>
                <a:tab pos="1969949" algn="l"/>
                <a:tab pos="2626599" algn="l"/>
              </a:tabLst>
            </a:pPr>
            <a:r>
              <a:rPr lang="en-US" sz="2400" dirty="0"/>
              <a:t>Seth </a:t>
            </a:r>
            <a:r>
              <a:rPr lang="en-US" sz="2400" dirty="0" smtClean="0"/>
              <a:t>Herd (Learning)</a:t>
            </a:r>
          </a:p>
          <a:p>
            <a:pPr>
              <a:spcAft>
                <a:spcPts val="693"/>
              </a:spcAft>
              <a:buFont typeface="Wingdings" pitchFamily="-65" charset="2"/>
              <a:buChar char=""/>
              <a:tabLst>
                <a:tab pos="656650" algn="l"/>
                <a:tab pos="1313299" algn="l"/>
                <a:tab pos="1969949" algn="l"/>
                <a:tab pos="2626599" algn="l"/>
              </a:tabLst>
            </a:pPr>
            <a:r>
              <a:rPr lang="en-US" sz="2400" dirty="0"/>
              <a:t>Dave </a:t>
            </a:r>
            <a:r>
              <a:rPr lang="en-US" sz="2400" dirty="0" err="1" smtClean="0"/>
              <a:t>Jilk</a:t>
            </a:r>
            <a:r>
              <a:rPr lang="en-US" sz="2400" dirty="0" smtClean="0"/>
              <a:t> (Vision, </a:t>
            </a:r>
            <a:r>
              <a:rPr lang="en-US" sz="2400" dirty="0" err="1" smtClean="0"/>
              <a:t>eCortex</a:t>
            </a:r>
            <a:r>
              <a:rPr lang="en-US" sz="2400" dirty="0" smtClean="0"/>
              <a:t>)</a:t>
            </a:r>
          </a:p>
          <a:p>
            <a:pPr>
              <a:spcAft>
                <a:spcPts val="693"/>
              </a:spcAft>
              <a:buFont typeface="Wingdings" pitchFamily="-65" charset="2"/>
              <a:buChar char=""/>
              <a:tabLst>
                <a:tab pos="656650" algn="l"/>
                <a:tab pos="1313299" algn="l"/>
                <a:tab pos="1969949" algn="l"/>
                <a:tab pos="2626599" algn="l"/>
              </a:tabLst>
            </a:pPr>
            <a:r>
              <a:rPr lang="en-US" sz="2400" dirty="0" smtClean="0"/>
              <a:t>Kenneth Latimer (Vision)</a:t>
            </a:r>
          </a:p>
          <a:p>
            <a:pPr>
              <a:spcAft>
                <a:spcPts val="693"/>
              </a:spcAft>
              <a:buFont typeface="Wingdings" pitchFamily="-65" charset="2"/>
              <a:buChar char=""/>
              <a:tabLst>
                <a:tab pos="656650" algn="l"/>
                <a:tab pos="1313299" algn="l"/>
                <a:tab pos="1969949" algn="l"/>
                <a:tab pos="2626599" algn="l"/>
              </a:tabLst>
            </a:pPr>
            <a:r>
              <a:rPr lang="en-US" sz="2400" dirty="0"/>
              <a:t>Brian </a:t>
            </a:r>
            <a:r>
              <a:rPr lang="en-US" sz="2400" dirty="0" err="1" smtClean="0"/>
              <a:t>Mingus</a:t>
            </a:r>
            <a:r>
              <a:rPr lang="en-US" sz="2400" dirty="0" smtClean="0"/>
              <a:t> (Motor)</a:t>
            </a:r>
          </a:p>
          <a:p>
            <a:pPr>
              <a:spcAft>
                <a:spcPts val="693"/>
              </a:spcAft>
              <a:buFont typeface="Wingdings" pitchFamily="-65" charset="2"/>
              <a:buChar char=""/>
              <a:tabLst>
                <a:tab pos="656650" algn="l"/>
                <a:tab pos="1313299" algn="l"/>
                <a:tab pos="1969949" algn="l"/>
                <a:tab pos="2626599" algn="l"/>
              </a:tabLst>
            </a:pPr>
            <a:r>
              <a:rPr lang="en-US" sz="2400" dirty="0"/>
              <a:t>Wolfgang </a:t>
            </a:r>
            <a:r>
              <a:rPr lang="en-US" sz="2400" dirty="0" smtClean="0"/>
              <a:t>Pauli (Attention)</a:t>
            </a:r>
          </a:p>
          <a:p>
            <a:pPr>
              <a:spcAft>
                <a:spcPts val="693"/>
              </a:spcAft>
              <a:buFont typeface="Wingdings" pitchFamily="-65" charset="2"/>
              <a:buChar char=""/>
              <a:tabLst>
                <a:tab pos="656650" algn="l"/>
                <a:tab pos="1313299" algn="l"/>
                <a:tab pos="1969949" algn="l"/>
                <a:tab pos="2626599" algn="l"/>
              </a:tabLst>
            </a:pPr>
            <a:r>
              <a:rPr lang="en-US" sz="2400" dirty="0"/>
              <a:t>Dean </a:t>
            </a:r>
            <a:r>
              <a:rPr lang="en-US" sz="2400" dirty="0" err="1" smtClean="0"/>
              <a:t>Wyatte</a:t>
            </a:r>
            <a:r>
              <a:rPr lang="en-US" sz="2400" dirty="0" smtClean="0"/>
              <a:t> (Vision)</a:t>
            </a:r>
            <a:endParaRPr lang="en-US" sz="2400" dirty="0"/>
          </a:p>
        </p:txBody>
      </p:sp>
      <p:sp>
        <p:nvSpPr>
          <p:cNvPr id="39940" name="Text Box 4"/>
          <p:cNvSpPr txBox="1">
            <a:spLocks noChangeArrowheads="1"/>
          </p:cNvSpPr>
          <p:nvPr/>
        </p:nvSpPr>
        <p:spPr bwMode="auto">
          <a:xfrm>
            <a:off x="4724400" y="2057400"/>
            <a:ext cx="3889405" cy="4090029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14401" rIns="0" bIns="0">
            <a:prstTxWarp prst="textNoShape">
              <a:avLst/>
            </a:prstTxWarp>
          </a:bodyPr>
          <a:lstStyle/>
          <a:p>
            <a:pPr marL="391686" indent="-293764" algn="ctr">
              <a:spcAft>
                <a:spcPts val="682"/>
              </a:spcAft>
              <a:tabLst>
                <a:tab pos="656650" algn="l"/>
                <a:tab pos="1313299" algn="l"/>
                <a:tab pos="1969949" algn="l"/>
              </a:tabLst>
            </a:pPr>
            <a:r>
              <a:rPr lang="en-US" sz="2400" b="1" dirty="0">
                <a:solidFill>
                  <a:srgbClr val="000000"/>
                </a:solidFill>
                <a:ea typeface="Arial Unicode MS" pitchFamily="-65" charset="0"/>
                <a:cs typeface="Arial Unicode MS" pitchFamily="-65" charset="0"/>
              </a:rPr>
              <a:t>Funding</a:t>
            </a:r>
            <a:endParaRPr lang="en-US" sz="2400" b="1" dirty="0" smtClean="0">
              <a:solidFill>
                <a:srgbClr val="000000"/>
              </a:solidFill>
              <a:ea typeface="Arial Unicode MS" pitchFamily="-65" charset="0"/>
              <a:cs typeface="Arial Unicode MS" pitchFamily="-65" charset="0"/>
            </a:endParaRPr>
          </a:p>
          <a:p>
            <a:pPr marL="391686" indent="-293764">
              <a:spcAft>
                <a:spcPts val="682"/>
              </a:spcAft>
              <a:buSzPct val="45000"/>
              <a:buFont typeface="Wingdings" pitchFamily="-65" charset="2"/>
              <a:buChar char=""/>
              <a:tabLst>
                <a:tab pos="656650" algn="l"/>
                <a:tab pos="1313299" algn="l"/>
                <a:tab pos="1969949" algn="l"/>
              </a:tabLst>
            </a:pPr>
            <a:r>
              <a:rPr lang="en-US" sz="2400" dirty="0" smtClean="0">
                <a:solidFill>
                  <a:srgbClr val="000000"/>
                </a:solidFill>
                <a:ea typeface="Arial Unicode MS" pitchFamily="-65" charset="0"/>
                <a:cs typeface="Arial Unicode MS" pitchFamily="-65" charset="0"/>
              </a:rPr>
              <a:t>ONR – McKenna &amp; Bello</a:t>
            </a:r>
          </a:p>
          <a:p>
            <a:pPr marL="391686" indent="-293764">
              <a:spcAft>
                <a:spcPts val="682"/>
              </a:spcAft>
              <a:buSzPct val="45000"/>
              <a:buFont typeface="Wingdings" pitchFamily="-65" charset="2"/>
              <a:buChar char=""/>
              <a:tabLst>
                <a:tab pos="656650" algn="l"/>
                <a:tab pos="1313299" algn="l"/>
                <a:tab pos="1969949" algn="l"/>
              </a:tabLst>
            </a:pPr>
            <a:r>
              <a:rPr lang="en-US" sz="2400" dirty="0" smtClean="0">
                <a:solidFill>
                  <a:srgbClr val="000000"/>
                </a:solidFill>
                <a:ea typeface="Arial Unicode MS" pitchFamily="-65" charset="0"/>
                <a:cs typeface="Arial Unicode MS" pitchFamily="-65" charset="0"/>
              </a:rPr>
              <a:t>NIMH </a:t>
            </a:r>
            <a:r>
              <a:rPr lang="en-US" sz="2400" dirty="0">
                <a:solidFill>
                  <a:srgbClr val="000000"/>
                </a:solidFill>
                <a:latin typeface="Times New Roman" pitchFamily="-65" charset="0"/>
                <a:ea typeface="Times New Roman" pitchFamily="-65" charset="0"/>
                <a:cs typeface="Times New Roman" pitchFamily="-65" charset="0"/>
              </a:rPr>
              <a:t>P50-MH079485</a:t>
            </a:r>
          </a:p>
          <a:p>
            <a:pPr marL="391686" indent="-293764">
              <a:spcAft>
                <a:spcPts val="682"/>
              </a:spcAft>
              <a:buSzPct val="45000"/>
              <a:buFont typeface="Wingdings" pitchFamily="-65" charset="2"/>
              <a:buChar char=""/>
              <a:tabLst>
                <a:tab pos="656650" algn="l"/>
                <a:tab pos="1313299" algn="l"/>
                <a:tab pos="1969949" algn="l"/>
              </a:tabLst>
            </a:pPr>
            <a:r>
              <a:rPr lang="en-US" sz="2400" dirty="0">
                <a:solidFill>
                  <a:srgbClr val="000000"/>
                </a:solidFill>
                <a:ea typeface="Arial Unicode MS" pitchFamily="-65" charset="0"/>
                <a:cs typeface="Arial Unicode MS" pitchFamily="-65" charset="0"/>
              </a:rPr>
              <a:t>NIMH </a:t>
            </a:r>
            <a:r>
              <a:rPr lang="en-US" sz="2400" dirty="0">
                <a:solidFill>
                  <a:srgbClr val="000000"/>
                </a:solidFill>
                <a:latin typeface="Times New Roman" pitchFamily="-65" charset="0"/>
                <a:ea typeface="Times New Roman" pitchFamily="-65" charset="0"/>
                <a:cs typeface="Times New Roman" pitchFamily="-65" charset="0"/>
              </a:rPr>
              <a:t>R01-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-65" charset="0"/>
                <a:ea typeface="Times New Roman" pitchFamily="-65" charset="0"/>
                <a:cs typeface="Times New Roman" pitchFamily="-65" charset="0"/>
              </a:rPr>
              <a:t>MH069597</a:t>
            </a:r>
            <a:endParaRPr lang="en-US" sz="2400" dirty="0" smtClean="0">
              <a:solidFill>
                <a:srgbClr val="000000"/>
              </a:solidFill>
              <a:ea typeface="Arial Unicode MS" pitchFamily="-65" charset="0"/>
              <a:cs typeface="Arial Unicode MS" pitchFamily="-65" charset="0"/>
            </a:endParaRPr>
          </a:p>
          <a:p>
            <a:pPr marL="391686" indent="-293764">
              <a:spcAft>
                <a:spcPts val="682"/>
              </a:spcAft>
              <a:buSzPct val="45000"/>
              <a:buFont typeface="Wingdings" pitchFamily="-65" charset="2"/>
              <a:buChar char=""/>
              <a:tabLst>
                <a:tab pos="656650" algn="l"/>
                <a:tab pos="1313299" algn="l"/>
                <a:tab pos="1969949" algn="l"/>
              </a:tabLst>
            </a:pPr>
            <a:r>
              <a:rPr lang="en-US" sz="2400" dirty="0">
                <a:solidFill>
                  <a:srgbClr val="000000"/>
                </a:solidFill>
                <a:ea typeface="Arial Unicode MS" pitchFamily="-65" charset="0"/>
                <a:cs typeface="Arial Unicode MS" pitchFamily="-65" charset="0"/>
              </a:rPr>
              <a:t>AFOSR</a:t>
            </a:r>
          </a:p>
          <a:p>
            <a:pPr marL="391686" indent="-293764">
              <a:spcAft>
                <a:spcPts val="682"/>
              </a:spcAft>
              <a:buSzPct val="45000"/>
              <a:buFont typeface="Wingdings" pitchFamily="-65" charset="2"/>
              <a:buChar char=""/>
              <a:tabLst>
                <a:tab pos="656650" algn="l"/>
                <a:tab pos="1313299" algn="l"/>
                <a:tab pos="1969949" algn="l"/>
              </a:tabLst>
            </a:pPr>
            <a:r>
              <a:rPr lang="en-US" sz="2400" dirty="0">
                <a:solidFill>
                  <a:srgbClr val="000000"/>
                </a:solidFill>
                <a:ea typeface="Arial Unicode MS" pitchFamily="-65" charset="0"/>
                <a:cs typeface="Arial Unicode MS" pitchFamily="-65" charset="0"/>
              </a:rPr>
              <a:t>DARPA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447800" y="1376785"/>
            <a:ext cx="6248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Rich </a:t>
            </a:r>
            <a:r>
              <a:rPr lang="en-US" sz="2400" b="1" dirty="0" err="1" smtClean="0"/>
              <a:t>Ivry</a:t>
            </a:r>
            <a:r>
              <a:rPr lang="en-US" sz="2400" dirty="0" smtClean="0"/>
              <a:t> – lots of fun discussion at </a:t>
            </a:r>
            <a:r>
              <a:rPr lang="en-US" sz="2400" dirty="0" err="1" smtClean="0"/>
              <a:t>Yali’s</a:t>
            </a:r>
            <a:r>
              <a:rPr lang="en-US" sz="2400" dirty="0" smtClean="0"/>
              <a:t>!</a:t>
            </a:r>
            <a:endParaRPr lang="en-US" sz="2400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emer_portrai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5200" y="2743200"/>
            <a:ext cx="5485829" cy="3657219"/>
          </a:xfrm>
          <a:prstGeom prst="rect">
            <a:avLst/>
          </a:prstGeom>
        </p:spPr>
      </p:pic>
      <p:pic>
        <p:nvPicPr>
          <p:cNvPr id="4" name="Picture 3" descr="20090713-FujiF31fd- 040.jpg"/>
          <p:cNvPicPr>
            <a:picLocks noChangeAspect="1"/>
          </p:cNvPicPr>
          <p:nvPr/>
        </p:nvPicPr>
        <p:blipFill>
          <a:blip r:embed="rId4"/>
          <a:srcRect t="12640" b="20225"/>
          <a:stretch>
            <a:fillRect/>
          </a:stretch>
        </p:blipFill>
        <p:spPr>
          <a:xfrm>
            <a:off x="304800" y="304800"/>
            <a:ext cx="3962400" cy="354679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7029" y="152400"/>
            <a:ext cx="4064000" cy="3048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04800" y="4020234"/>
            <a:ext cx="24424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Kai (15mo)</a:t>
            </a:r>
            <a:endParaRPr lang="en-US" sz="3600" dirty="0"/>
          </a:p>
        </p:txBody>
      </p:sp>
      <p:sp>
        <p:nvSpPr>
          <p:cNvPr id="8" name="TextBox 7"/>
          <p:cNvSpPr txBox="1"/>
          <p:nvPr/>
        </p:nvSpPr>
        <p:spPr>
          <a:xfrm>
            <a:off x="838200" y="4818965"/>
            <a:ext cx="25189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Max (3.5yr)</a:t>
            </a:r>
            <a:endParaRPr lang="en-US" sz="3600" dirty="0"/>
          </a:p>
        </p:txBody>
      </p:sp>
      <p:sp>
        <p:nvSpPr>
          <p:cNvPr id="9" name="TextBox 8"/>
          <p:cNvSpPr txBox="1"/>
          <p:nvPr/>
        </p:nvSpPr>
        <p:spPr>
          <a:xfrm>
            <a:off x="1371600" y="5754088"/>
            <a:ext cx="19801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 smtClean="0"/>
              <a:t>Emer</a:t>
            </a:r>
            <a:r>
              <a:rPr lang="en-US" sz="3600" dirty="0" smtClean="0"/>
              <a:t> (?)</a:t>
            </a:r>
            <a:endParaRPr lang="en-US" sz="360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Extras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30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Recognition is Hard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6625" y="3048000"/>
            <a:ext cx="8227871" cy="3081590"/>
          </a:xfrm>
        </p:spPr>
        <p:txBody>
          <a:bodyPr/>
          <a:lstStyle/>
          <a:p>
            <a:r>
              <a:rPr lang="en-US" dirty="0" smtClean="0"/>
              <a:t>Large amount of shape variability within and between categories</a:t>
            </a:r>
          </a:p>
          <a:p>
            <a:r>
              <a:rPr lang="en-US" dirty="0" smtClean="0"/>
              <a:t>Huge amount of view-based variability (position, orientation, size, rotation)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31</a:t>
            </a:fld>
            <a:endParaRPr lang="en-US"/>
          </a:p>
        </p:txBody>
      </p:sp>
      <p:pic>
        <p:nvPicPr>
          <p:cNvPr id="5" name="Picture 4" descr="fig_fish_1x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624" y="1818064"/>
            <a:ext cx="8227871" cy="90587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 bwMode="auto">
          <a:xfrm>
            <a:off x="456624" y="1417954"/>
            <a:ext cx="1829376" cy="1401446"/>
          </a:xfrm>
          <a:prstGeom prst="rect">
            <a:avLst/>
          </a:prstGeom>
          <a:noFill/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-111" charset="2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effectLst/>
              <a:latin typeface="Arial" pitchFamily="-111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6625" y="1417954"/>
            <a:ext cx="14107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Testing set</a:t>
            </a:r>
            <a:endParaRPr lang="en-US" sz="2000" dirty="0"/>
          </a:p>
        </p:txBody>
      </p:sp>
      <p:sp>
        <p:nvSpPr>
          <p:cNvPr id="8" name="Rectangle 7"/>
          <p:cNvSpPr/>
          <p:nvPr/>
        </p:nvSpPr>
        <p:spPr bwMode="auto">
          <a:xfrm>
            <a:off x="2286000" y="1417954"/>
            <a:ext cx="6398496" cy="1401446"/>
          </a:xfrm>
          <a:prstGeom prst="rect">
            <a:avLst/>
          </a:prstGeom>
          <a:noFill/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-111" charset="2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effectLst/>
              <a:latin typeface="Arial" pitchFamily="-111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286001" y="1417954"/>
            <a:ext cx="15151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Training set</a:t>
            </a:r>
            <a:endParaRPr 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to Look is Non-Trivial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6624" y="1981200"/>
            <a:ext cx="4044794" cy="4148390"/>
          </a:xfrm>
        </p:spPr>
        <p:txBody>
          <a:bodyPr/>
          <a:lstStyle/>
          <a:p>
            <a:r>
              <a:rPr lang="en-US" dirty="0" smtClean="0"/>
              <a:t>5 DOF -&gt; 3 dimensions</a:t>
            </a:r>
          </a:p>
          <a:p>
            <a:r>
              <a:rPr lang="en-US" dirty="0" smtClean="0"/>
              <a:t>New gaze contingent on current positions</a:t>
            </a:r>
          </a:p>
          <a:p>
            <a:r>
              <a:rPr lang="en-US" dirty="0" smtClean="0"/>
              <a:t>Head &amp; eye coordination</a:t>
            </a:r>
          </a:p>
          <a:p>
            <a:endParaRPr lang="en-US" dirty="0" smtClean="0"/>
          </a:p>
        </p:txBody>
      </p:sp>
      <p:pic>
        <p:nvPicPr>
          <p:cNvPr id="5" name="Content Placeholder 4" descr="fig_head_eye_gaze_dof.png"/>
          <p:cNvPicPr>
            <a:picLocks noGrp="1" noChangeAspect="1"/>
          </p:cNvPicPr>
          <p:nvPr>
            <p:ph sz="half" idx="2"/>
          </p:nvPr>
        </p:nvPicPr>
        <p:blipFill>
          <a:blip r:embed="rId2"/>
          <a:srcRect l="-3429" r="-3429"/>
          <a:stretch>
            <a:fillRect/>
          </a:stretch>
        </p:blipFill>
        <p:spPr>
          <a:xfrm>
            <a:off x="3962400" y="838200"/>
            <a:ext cx="5181600" cy="5796123"/>
          </a:xfrm>
        </p:spPr>
      </p:pic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32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How Emer’s Brain 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12272" indent="-514350">
              <a:buSzPct val="100000"/>
              <a:buFont typeface="+mj-lt"/>
              <a:buAutoNum type="arabicPeriod"/>
            </a:pPr>
            <a:r>
              <a:rPr lang="en-US" dirty="0" smtClean="0"/>
              <a:t>Learning to Look</a:t>
            </a:r>
          </a:p>
          <a:p>
            <a:pPr lvl="1"/>
            <a:r>
              <a:rPr lang="en-US" dirty="0" smtClean="0"/>
              <a:t>How a “dumb” signal can be smart (</a:t>
            </a:r>
            <a:r>
              <a:rPr lang="en-US" dirty="0" err="1" smtClean="0"/>
              <a:t>Kawato</a:t>
            </a:r>
            <a:r>
              <a:rPr lang="en-US" dirty="0" smtClean="0"/>
              <a:t> et al)</a:t>
            </a:r>
          </a:p>
          <a:p>
            <a:pPr marL="612272" indent="-514350">
              <a:buSzPct val="100000"/>
              <a:buFont typeface="+mj-lt"/>
              <a:buAutoNum type="arabicPeriod"/>
            </a:pPr>
            <a:r>
              <a:rPr lang="en-US" dirty="0" smtClean="0"/>
              <a:t>Recognizing Objects</a:t>
            </a:r>
          </a:p>
          <a:p>
            <a:pPr lvl="1"/>
            <a:r>
              <a:rPr lang="en-US" dirty="0" smtClean="0"/>
              <a:t>Multi-modal learning signals in a </a:t>
            </a:r>
            <a:r>
              <a:rPr lang="en-US" dirty="0" err="1" smtClean="0"/>
              <a:t>bidirectionally</a:t>
            </a:r>
            <a:r>
              <a:rPr lang="en-US" dirty="0" smtClean="0"/>
              <a:t>-connected, hierarchically-organized network</a:t>
            </a:r>
          </a:p>
          <a:p>
            <a:pPr marL="612272" indent="-514350">
              <a:buSzPct val="100000"/>
              <a:buFont typeface="+mj-lt"/>
              <a:buAutoNum type="arabicPeriod"/>
            </a:pPr>
            <a:r>
              <a:rPr lang="en-US" dirty="0" smtClean="0"/>
              <a:t>Spike-based Learning</a:t>
            </a:r>
          </a:p>
          <a:p>
            <a:pPr lvl="1"/>
            <a:r>
              <a:rPr lang="en-US" dirty="0" smtClean="0"/>
              <a:t>Bridging the gap between biology and cognition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33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Learning to Look:</a:t>
            </a:r>
            <a:br>
              <a:rPr lang="en-US" dirty="0" smtClean="0"/>
            </a:br>
            <a:r>
              <a:rPr lang="en-US" dirty="0" smtClean="0"/>
              <a:t>Integrating over a “dumb” signal</a:t>
            </a:r>
            <a:endParaRPr lang="en-US" dirty="0"/>
          </a:p>
        </p:txBody>
      </p:sp>
      <p:pic>
        <p:nvPicPr>
          <p:cNvPr id="4" name="Picture 3" descr="fig_saccade_err_lear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219200"/>
            <a:ext cx="8714701" cy="3657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6625" y="4876800"/>
            <a:ext cx="7734609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Feedback error is in </a:t>
            </a:r>
            <a:r>
              <a:rPr lang="en-US" sz="3200" b="1" i="1" dirty="0" smtClean="0"/>
              <a:t>sensory</a:t>
            </a:r>
            <a:r>
              <a:rPr lang="en-US" sz="3200" dirty="0" smtClean="0"/>
              <a:t> coordinates</a:t>
            </a:r>
          </a:p>
          <a:p>
            <a:pPr>
              <a:spcAft>
                <a:spcPts val="1200"/>
              </a:spcAft>
            </a:pPr>
            <a:r>
              <a:rPr lang="en-US" sz="3200" dirty="0" smtClean="0"/>
              <a:t>but applied directly to </a:t>
            </a:r>
            <a:r>
              <a:rPr lang="en-US" sz="3200" b="1" i="1" dirty="0" smtClean="0"/>
              <a:t>motor</a:t>
            </a:r>
            <a:r>
              <a:rPr lang="en-US" sz="3200" dirty="0" smtClean="0"/>
              <a:t> signal</a:t>
            </a:r>
          </a:p>
          <a:p>
            <a:r>
              <a:rPr lang="en-US" sz="2000" dirty="0" smtClean="0"/>
              <a:t>(dumb = wrong </a:t>
            </a:r>
            <a:r>
              <a:rPr lang="en-US" sz="2000" dirty="0" err="1" smtClean="0"/>
              <a:t>coords</a:t>
            </a:r>
            <a:r>
              <a:rPr lang="en-US" sz="2000" dirty="0" smtClean="0"/>
              <a:t>, but only sensory is available; </a:t>
            </a:r>
            <a:r>
              <a:rPr lang="en-US" sz="2000" dirty="0" err="1" smtClean="0"/>
              <a:t>Kawato</a:t>
            </a:r>
            <a:r>
              <a:rPr lang="en-US" sz="2000" dirty="0" smtClean="0"/>
              <a:t> et al)</a:t>
            </a:r>
            <a:endParaRPr lang="en-US" sz="1200" dirty="0"/>
          </a:p>
        </p:txBody>
      </p:sp>
      <p:sp useBgFill="1">
        <p:nvSpPr>
          <p:cNvPr id="6" name="Rectangle 5"/>
          <p:cNvSpPr/>
          <p:nvPr/>
        </p:nvSpPr>
        <p:spPr bwMode="auto">
          <a:xfrm>
            <a:off x="4572000" y="1676400"/>
            <a:ext cx="3810000" cy="3200400"/>
          </a:xfrm>
          <a:prstGeom prst="rect">
            <a:avLst/>
          </a:prstGeom>
          <a:ln w="0" cap="flat" cmpd="sng" algn="ctr">
            <a:solidFill>
              <a:schemeClr val="tx1">
                <a:alpha val="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-111" charset="2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effectLst/>
              <a:latin typeface="Arial" pitchFamily="-111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34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Looking to Reach: Same Error Signal, Different Muscles</a:t>
            </a:r>
            <a:endParaRPr lang="en-US" dirty="0"/>
          </a:p>
        </p:txBody>
      </p:sp>
      <p:pic>
        <p:nvPicPr>
          <p:cNvPr id="4" name="Content Placeholder 3" descr="fig_reach_err_learn.pn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56625" y="1920176"/>
            <a:ext cx="8227871" cy="4341742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 useBgFill="1">
        <p:nvSpPr>
          <p:cNvPr id="5" name="Rectangle 4"/>
          <p:cNvSpPr/>
          <p:nvPr/>
        </p:nvSpPr>
        <p:spPr bwMode="auto">
          <a:xfrm>
            <a:off x="3200400" y="1600200"/>
            <a:ext cx="2819400" cy="4953000"/>
          </a:xfrm>
          <a:prstGeom prst="rect">
            <a:avLst/>
          </a:prstGeom>
          <a:ln w="0" cap="flat" cmpd="sng" algn="ctr">
            <a:solidFill>
              <a:schemeClr val="tx1">
                <a:alpha val="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-111" charset="2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effectLst/>
              <a:latin typeface="Arial" pitchFamily="-111" charset="0"/>
            </a:endParaRPr>
          </a:p>
        </p:txBody>
      </p:sp>
      <p:sp useBgFill="1">
        <p:nvSpPr>
          <p:cNvPr id="6" name="Rectangle 5"/>
          <p:cNvSpPr/>
          <p:nvPr/>
        </p:nvSpPr>
        <p:spPr bwMode="auto">
          <a:xfrm>
            <a:off x="6019800" y="1752600"/>
            <a:ext cx="2819400" cy="4953000"/>
          </a:xfrm>
          <a:prstGeom prst="rect">
            <a:avLst/>
          </a:prstGeom>
          <a:ln w="0" cap="flat" cmpd="sng" algn="ctr">
            <a:solidFill>
              <a:schemeClr val="tx1">
                <a:alpha val="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-111" charset="2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effectLst/>
              <a:latin typeface="Arial" pitchFamily="-111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35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How Emer’s Brain 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12272" indent="-514350">
              <a:buClrTx/>
              <a:buSzPct val="100000"/>
              <a:buFont typeface="+mj-lt"/>
              <a:buAutoNum type="arabicPeriod"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Learning to Look</a:t>
            </a:r>
          </a:p>
          <a:p>
            <a:pPr lvl="1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How a “dumb” signal can be smart (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Kawato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et al)</a:t>
            </a:r>
          </a:p>
          <a:p>
            <a:pPr marL="612272" indent="-514350">
              <a:buSzPct val="100000"/>
              <a:buFont typeface="+mj-lt"/>
              <a:buAutoNum type="arabicPeriod"/>
            </a:pPr>
            <a:r>
              <a:rPr lang="en-US" dirty="0" smtClean="0"/>
              <a:t>Recognizing Objects</a:t>
            </a:r>
          </a:p>
          <a:p>
            <a:pPr lvl="1"/>
            <a:r>
              <a:rPr lang="en-US" dirty="0" smtClean="0"/>
              <a:t>Multi-modal learning signals in a </a:t>
            </a:r>
            <a:r>
              <a:rPr lang="en-US" dirty="0" err="1" smtClean="0"/>
              <a:t>bidirectionally</a:t>
            </a:r>
            <a:r>
              <a:rPr lang="en-US" dirty="0" smtClean="0"/>
              <a:t>-connected, hierarchically-organized network</a:t>
            </a:r>
          </a:p>
          <a:p>
            <a:pPr marL="612272" indent="-514350">
              <a:buSzPct val="100000"/>
              <a:buFont typeface="+mj-lt"/>
              <a:buAutoNum type="arabicPeriod"/>
            </a:pPr>
            <a:r>
              <a:rPr lang="en-US" dirty="0" smtClean="0"/>
              <a:t>Spike-based Learning</a:t>
            </a:r>
          </a:p>
          <a:p>
            <a:pPr lvl="1"/>
            <a:r>
              <a:rPr lang="en-US" dirty="0" smtClean="0"/>
              <a:t>Bridging the gap between biology and cognition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36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Invariant Object Recognition</a:t>
            </a:r>
            <a:endParaRPr lang="en-US" dirty="0"/>
          </a:p>
        </p:txBody>
      </p:sp>
      <p:pic>
        <p:nvPicPr>
          <p:cNvPr id="5" name="Content Placeholder 4" descr="fig_invar_trans.png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14643" y="1605095"/>
            <a:ext cx="4401070" cy="4642537"/>
          </a:xfrm>
          <a:solidFill>
            <a:schemeClr val="bg1">
              <a:alpha val="47000"/>
            </a:schemeClr>
          </a:solidFill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Hierarchy of increasing:</a:t>
            </a:r>
          </a:p>
          <a:p>
            <a:pPr lvl="1"/>
            <a:r>
              <a:rPr lang="en-US" dirty="0" smtClean="0"/>
              <a:t>Feature complexity</a:t>
            </a:r>
          </a:p>
          <a:p>
            <a:pPr lvl="1"/>
            <a:r>
              <a:rPr lang="en-US" dirty="0" smtClean="0"/>
              <a:t>Spatial invariance</a:t>
            </a:r>
          </a:p>
          <a:p>
            <a:r>
              <a:rPr lang="en-US" dirty="0" smtClean="0"/>
              <a:t>Strong match to </a:t>
            </a:r>
            <a:r>
              <a:rPr lang="en-US" dirty="0" err="1" smtClean="0"/>
              <a:t>RF’s</a:t>
            </a:r>
            <a:r>
              <a:rPr lang="en-US" dirty="0" smtClean="0"/>
              <a:t> in corresponding brain areas</a:t>
            </a:r>
          </a:p>
          <a:p>
            <a:pPr lvl="1"/>
            <a:endParaRPr lang="en-US" dirty="0" smtClean="0"/>
          </a:p>
          <a:p>
            <a:pPr lvl="1">
              <a:buNone/>
            </a:pPr>
            <a:r>
              <a:rPr lang="en-US" dirty="0" smtClean="0"/>
              <a:t>(Fukushima, 1980; </a:t>
            </a:r>
            <a:r>
              <a:rPr lang="en-US" dirty="0" err="1" smtClean="0"/>
              <a:t>Poggio</a:t>
            </a:r>
            <a:r>
              <a:rPr lang="en-US" dirty="0" smtClean="0"/>
              <a:t>, </a:t>
            </a:r>
            <a:r>
              <a:rPr lang="en-US" dirty="0" err="1" smtClean="0"/>
              <a:t>Riesenhuber</a:t>
            </a:r>
            <a:r>
              <a:rPr lang="en-US" dirty="0" smtClean="0"/>
              <a:t>, et al…)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37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3dobj_10x10_1per.png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56623" y="1066800"/>
            <a:ext cx="5449385" cy="5399694"/>
          </a:xfrm>
        </p:spPr>
      </p:pic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5906009" y="1066800"/>
            <a:ext cx="2778488" cy="5410199"/>
          </a:xfrm>
        </p:spPr>
        <p:txBody>
          <a:bodyPr/>
          <a:lstStyle/>
          <a:p>
            <a:r>
              <a:rPr lang="en-US" sz="1800" dirty="0" smtClean="0"/>
              <a:t>From Google </a:t>
            </a:r>
            <a:r>
              <a:rPr lang="en-US" sz="1800" dirty="0" err="1" smtClean="0"/>
              <a:t>SketchUp</a:t>
            </a:r>
            <a:r>
              <a:rPr lang="en-US" sz="1800" dirty="0" smtClean="0"/>
              <a:t> Warehouse</a:t>
            </a:r>
          </a:p>
          <a:p>
            <a:r>
              <a:rPr lang="en-US" sz="1800" dirty="0" smtClean="0"/>
              <a:t>100 categories</a:t>
            </a:r>
          </a:p>
          <a:p>
            <a:r>
              <a:rPr lang="en-US" sz="1800" dirty="0" smtClean="0"/>
              <a:t>8+ objects per </a:t>
            </a:r>
            <a:r>
              <a:rPr lang="en-US" sz="1800" dirty="0" err="1" smtClean="0"/>
              <a:t>categ</a:t>
            </a:r>
            <a:endParaRPr lang="en-US" sz="1800" dirty="0" smtClean="0"/>
          </a:p>
          <a:p>
            <a:pPr marL="440822" indent="-342900"/>
            <a:r>
              <a:rPr lang="en-US" sz="1800" dirty="0" smtClean="0"/>
              <a:t>2 objects left out for testing</a:t>
            </a:r>
          </a:p>
          <a:p>
            <a:pPr marL="440822" indent="-342900"/>
            <a:r>
              <a:rPr lang="en-US" sz="1800" dirty="0" smtClean="0"/>
              <a:t>+/- 20° </a:t>
            </a:r>
            <a:r>
              <a:rPr lang="en-US" sz="1800" dirty="0" err="1" smtClean="0"/>
              <a:t>horiz</a:t>
            </a:r>
            <a:r>
              <a:rPr lang="en-US" sz="1800" dirty="0" smtClean="0"/>
              <a:t> depth rotation + 180° flip</a:t>
            </a:r>
          </a:p>
          <a:p>
            <a:pPr marL="440822" indent="-342900"/>
            <a:r>
              <a:rPr lang="en-US" sz="1800" dirty="0" smtClean="0"/>
              <a:t>0-30° vertical depth rotation</a:t>
            </a:r>
          </a:p>
          <a:p>
            <a:pPr marL="440822" indent="-342900"/>
            <a:r>
              <a:rPr lang="en-US" sz="1800" dirty="0" smtClean="0"/>
              <a:t>14° 2D planar rotations</a:t>
            </a:r>
          </a:p>
          <a:p>
            <a:pPr marL="440822" indent="-342900"/>
            <a:r>
              <a:rPr lang="en-US" sz="1800" dirty="0" smtClean="0"/>
              <a:t>25% scaling</a:t>
            </a:r>
          </a:p>
          <a:p>
            <a:pPr marL="440822" indent="-342900"/>
            <a:r>
              <a:rPr lang="en-US" sz="1800" dirty="0" smtClean="0"/>
              <a:t>30% planar translations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600200" y="210234"/>
            <a:ext cx="57759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3D Object Recognition Test</a:t>
            </a:r>
            <a:endParaRPr lang="en-US" sz="3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3dobj_10x10_1per.png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914400" y="533400"/>
            <a:ext cx="5376458" cy="4735496"/>
          </a:xfrm>
        </p:spPr>
      </p:pic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6705600" y="609600"/>
            <a:ext cx="1978896" cy="5867399"/>
          </a:xfrm>
        </p:spPr>
        <p:txBody>
          <a:bodyPr/>
          <a:lstStyle/>
          <a:p>
            <a:r>
              <a:rPr lang="en-US" dirty="0" smtClean="0"/>
              <a:t>Objects in Car Category</a:t>
            </a:r>
          </a:p>
          <a:p>
            <a:endParaRPr lang="en-US" dirty="0" smtClean="0"/>
          </a:p>
          <a:p>
            <a:endParaRPr lang="en-US" dirty="0" smtClean="0"/>
          </a:p>
          <a:p>
            <a:pPr>
              <a:buNone/>
            </a:pP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Objects in Fish Category</a:t>
            </a:r>
          </a:p>
        </p:txBody>
      </p:sp>
      <p:pic>
        <p:nvPicPr>
          <p:cNvPr id="5" name="Picture 4" descr="fig_fish_1x9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5380168"/>
            <a:ext cx="8001000" cy="880894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39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Rules Across the Brain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</p:nvPr>
        </p:nvGraphicFramePr>
        <p:xfrm>
          <a:off x="609312" y="1981200"/>
          <a:ext cx="8001719" cy="2479040"/>
        </p:xfrm>
        <a:graphic>
          <a:graphicData uri="http://schemas.openxmlformats.org/drawingml/2006/table">
            <a:tbl>
              <a:tblPr firstRow="1" bandRow="1">
                <a:tableStyleId>{284E427A-3D55-4303-BF80-6455036E1DE7}</a:tableStyleId>
              </a:tblPr>
              <a:tblGrid>
                <a:gridCol w="1631883"/>
                <a:gridCol w="982798"/>
                <a:gridCol w="770590"/>
                <a:gridCol w="1076901"/>
                <a:gridCol w="1230743"/>
                <a:gridCol w="1154402"/>
                <a:gridCol w="1154402"/>
              </a:tblGrid>
              <a:tr h="381000">
                <a:tc>
                  <a:txBody>
                    <a:bodyPr/>
                    <a:lstStyle/>
                    <a:p>
                      <a:endParaRPr lang="en-US" dirty="0" smtClean="0"/>
                    </a:p>
                    <a:p>
                      <a:r>
                        <a:rPr lang="en-US" dirty="0" smtClean="0"/>
                        <a:t>Area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 smtClean="0"/>
                    </a:p>
                    <a:p>
                      <a:r>
                        <a:rPr lang="en-US" dirty="0" smtClean="0"/>
                        <a:t>Reward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 smtClean="0"/>
                    </a:p>
                    <a:p>
                      <a:r>
                        <a:rPr lang="en-US" dirty="0" smtClean="0"/>
                        <a:t>Error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 smtClean="0"/>
                    </a:p>
                    <a:p>
                      <a:r>
                        <a:rPr lang="en-US" dirty="0" smtClean="0"/>
                        <a:t>Self</a:t>
                      </a:r>
                      <a:r>
                        <a:rPr lang="en-US" baseline="0" dirty="0" smtClean="0"/>
                        <a:t> Org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 smtClean="0"/>
                    </a:p>
                    <a:p>
                      <a:r>
                        <a:rPr lang="en-US" dirty="0" smtClean="0"/>
                        <a:t>Separator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 smtClean="0"/>
                    </a:p>
                    <a:p>
                      <a:r>
                        <a:rPr lang="en-US" dirty="0" smtClean="0"/>
                        <a:t>Integrator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 smtClean="0"/>
                    </a:p>
                    <a:p>
                      <a:r>
                        <a:rPr lang="en-US" dirty="0" smtClean="0"/>
                        <a:t>Attractor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/>
                        <a:t>Primitive</a:t>
                      </a:r>
                    </a:p>
                    <a:p>
                      <a:r>
                        <a:rPr lang="en-US" dirty="0" smtClean="0"/>
                        <a:t>  Basal Ganglia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 smtClean="0">
                        <a:solidFill>
                          <a:srgbClr val="FFFF00"/>
                        </a:solidFill>
                      </a:endParaRPr>
                    </a:p>
                    <a:p>
                      <a:r>
                        <a:rPr lang="en-US" dirty="0" smtClean="0">
                          <a:solidFill>
                            <a:srgbClr val="FFFF00"/>
                          </a:solidFill>
                        </a:rPr>
                        <a:t>+++</a:t>
                      </a:r>
                      <a:endParaRPr 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 smtClean="0">
                        <a:solidFill>
                          <a:srgbClr val="FF0000"/>
                        </a:solidFill>
                      </a:endParaRPr>
                    </a:p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- - -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 smtClean="0">
                        <a:solidFill>
                          <a:srgbClr val="FF0000"/>
                        </a:solidFill>
                      </a:endParaRPr>
                    </a:p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- - -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 smtClean="0">
                        <a:solidFill>
                          <a:srgbClr val="FFFF00"/>
                        </a:solidFill>
                      </a:endParaRPr>
                    </a:p>
                    <a:p>
                      <a:r>
                        <a:rPr lang="en-US" dirty="0" smtClean="0">
                          <a:solidFill>
                            <a:srgbClr val="FFFF00"/>
                          </a:solidFill>
                        </a:rPr>
                        <a:t>++</a:t>
                      </a:r>
                      <a:endParaRPr 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 smtClean="0">
                        <a:solidFill>
                          <a:srgbClr val="FF0000"/>
                        </a:solidFill>
                      </a:endParaRPr>
                    </a:p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-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 smtClean="0">
                        <a:solidFill>
                          <a:srgbClr val="FF0000"/>
                        </a:solidFill>
                      </a:endParaRPr>
                    </a:p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- - -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  Cerebellum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- - -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FF00"/>
                          </a:solidFill>
                        </a:rPr>
                        <a:t>+++</a:t>
                      </a:r>
                      <a:endParaRPr 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- - -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FF00"/>
                          </a:solidFill>
                        </a:rPr>
                        <a:t>+++</a:t>
                      </a:r>
                      <a:endParaRPr 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- - -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- - -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/>
                        <a:t>Advanced</a:t>
                      </a:r>
                    </a:p>
                    <a:p>
                      <a:r>
                        <a:rPr lang="en-US" dirty="0" smtClean="0"/>
                        <a:t>  Hippocampus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 smtClean="0">
                        <a:solidFill>
                          <a:srgbClr val="FFFF00"/>
                        </a:solidFill>
                      </a:endParaRPr>
                    </a:p>
                    <a:p>
                      <a:r>
                        <a:rPr lang="en-US" dirty="0" smtClean="0">
                          <a:solidFill>
                            <a:srgbClr val="FFFF00"/>
                          </a:solidFill>
                        </a:rPr>
                        <a:t>+</a:t>
                      </a:r>
                      <a:endParaRPr 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 smtClean="0">
                        <a:solidFill>
                          <a:srgbClr val="FFFF00"/>
                        </a:solidFill>
                      </a:endParaRPr>
                    </a:p>
                    <a:p>
                      <a:r>
                        <a:rPr lang="en-US" dirty="0" smtClean="0">
                          <a:solidFill>
                            <a:srgbClr val="FFFF00"/>
                          </a:solidFill>
                        </a:rPr>
                        <a:t>+</a:t>
                      </a:r>
                      <a:endParaRPr 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 smtClean="0">
                        <a:solidFill>
                          <a:srgbClr val="FFFF00"/>
                        </a:solidFill>
                      </a:endParaRPr>
                    </a:p>
                    <a:p>
                      <a:r>
                        <a:rPr lang="en-US" dirty="0" smtClean="0">
                          <a:solidFill>
                            <a:srgbClr val="FFFF00"/>
                          </a:solidFill>
                        </a:rPr>
                        <a:t>+++</a:t>
                      </a:r>
                      <a:endParaRPr 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 smtClean="0">
                        <a:solidFill>
                          <a:srgbClr val="FFFF00"/>
                        </a:solidFill>
                      </a:endParaRPr>
                    </a:p>
                    <a:p>
                      <a:r>
                        <a:rPr lang="en-US" dirty="0" smtClean="0">
                          <a:solidFill>
                            <a:srgbClr val="FFFF00"/>
                          </a:solidFill>
                        </a:rPr>
                        <a:t>+++</a:t>
                      </a:r>
                      <a:endParaRPr 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 smtClean="0">
                        <a:solidFill>
                          <a:srgbClr val="FF0000"/>
                        </a:solidFill>
                      </a:endParaRPr>
                    </a:p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- - -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 smtClean="0">
                        <a:solidFill>
                          <a:srgbClr val="FFFF00"/>
                        </a:solidFill>
                      </a:endParaRPr>
                    </a:p>
                    <a:p>
                      <a:r>
                        <a:rPr lang="en-US" dirty="0" smtClean="0">
                          <a:solidFill>
                            <a:srgbClr val="FFFF00"/>
                          </a:solidFill>
                        </a:rPr>
                        <a:t>+++</a:t>
                      </a:r>
                      <a:endParaRPr 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  </a:t>
                      </a:r>
                      <a:r>
                        <a:rPr lang="en-US" dirty="0" err="1" smtClean="0"/>
                        <a:t>Neocortex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FF00"/>
                          </a:solidFill>
                        </a:rPr>
                        <a:t>++</a:t>
                      </a:r>
                      <a:endParaRPr 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FF00"/>
                          </a:solidFill>
                        </a:rPr>
                        <a:t>+++</a:t>
                      </a:r>
                      <a:endParaRPr 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FF00"/>
                          </a:solidFill>
                        </a:rPr>
                        <a:t>++</a:t>
                      </a:r>
                      <a:endParaRPr 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- - -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FF00"/>
                          </a:solidFill>
                        </a:rPr>
                        <a:t>+++</a:t>
                      </a:r>
                      <a:endParaRPr 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FF00"/>
                          </a:solidFill>
                        </a:rPr>
                        <a:t>+++</a:t>
                      </a:r>
                      <a:endParaRPr 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838200" y="5047565"/>
            <a:ext cx="7620575" cy="646331"/>
          </a:xfrm>
          <a:prstGeom prst="rect">
            <a:avLst/>
          </a:prstGeom>
          <a:noFill/>
          <a:ln w="12700" cmpd="sng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+</a:t>
            </a:r>
            <a:r>
              <a:rPr lang="en-US" dirty="0" smtClean="0"/>
              <a:t> = has to some extent   …  </a:t>
            </a:r>
            <a:r>
              <a:rPr lang="en-US" dirty="0" smtClean="0">
                <a:solidFill>
                  <a:srgbClr val="FFFF00"/>
                </a:solidFill>
              </a:rPr>
              <a:t>+++</a:t>
            </a:r>
            <a:r>
              <a:rPr lang="en-US" dirty="0" smtClean="0"/>
              <a:t> = defining characteristic – definitely has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-</a:t>
            </a:r>
            <a:r>
              <a:rPr lang="en-US" dirty="0" smtClean="0"/>
              <a:t>  = not likely to have       …  </a:t>
            </a:r>
            <a:r>
              <a:rPr lang="en-US" dirty="0" smtClean="0">
                <a:solidFill>
                  <a:srgbClr val="FF0000"/>
                </a:solidFill>
              </a:rPr>
              <a:t>- - -</a:t>
            </a:r>
            <a:r>
              <a:rPr lang="en-US" dirty="0" smtClean="0"/>
              <a:t> = definitely does not have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819400" y="1916668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>
                <a:solidFill>
                  <a:schemeClr val="bg1"/>
                </a:solidFill>
              </a:rPr>
              <a:t>Learning Signal</a:t>
            </a:r>
            <a:endParaRPr lang="en-US" i="1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250705" y="1916668"/>
            <a:ext cx="12168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>
                <a:solidFill>
                  <a:schemeClr val="bg1"/>
                </a:solidFill>
              </a:rPr>
              <a:t>Dynamics</a:t>
            </a:r>
            <a:endParaRPr lang="en-US" i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3dobj_10x10_1per.png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727107" y="999004"/>
            <a:ext cx="6130893" cy="4859990"/>
          </a:xfrm>
        </p:spPr>
      </p:pic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6858000" y="999004"/>
            <a:ext cx="1826496" cy="5477995"/>
          </a:xfrm>
        </p:spPr>
        <p:txBody>
          <a:bodyPr/>
          <a:lstStyle/>
          <a:p>
            <a:r>
              <a:rPr lang="en-US" dirty="0" smtClean="0"/>
              <a:t>Depth &amp; lighting variations for one object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40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Generalization Results: 92.8%</a:t>
            </a:r>
            <a:endParaRPr lang="en-US" dirty="0"/>
          </a:p>
        </p:txBody>
      </p:sp>
      <p:pic>
        <p:nvPicPr>
          <p:cNvPr id="4" name="Content Placeholder 3" descr="fig_3dobj_100_gen_test.png"/>
          <p:cNvPicPr>
            <a:picLocks noGrp="1" noChangeAspect="1"/>
          </p:cNvPicPr>
          <p:nvPr>
            <p:ph idx="1"/>
          </p:nvPr>
        </p:nvPicPr>
        <p:blipFill>
          <a:blip r:embed="rId2"/>
          <a:srcRect l="10624" t="3004" r="8749" b="15019"/>
          <a:stretch>
            <a:fillRect/>
          </a:stretch>
        </p:blipFill>
        <p:spPr>
          <a:xfrm>
            <a:off x="228600" y="1726087"/>
            <a:ext cx="8686800" cy="4594198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41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Bidirectional Multimodal Training</a:t>
            </a:r>
            <a:endParaRPr lang="en-US" dirty="0"/>
          </a:p>
        </p:txBody>
      </p:sp>
      <p:pic>
        <p:nvPicPr>
          <p:cNvPr id="5" name="Content Placeholder 4" descr="fig_multi_modal_vis_aud.pn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99270" y="1417954"/>
            <a:ext cx="5951673" cy="5072378"/>
          </a:xfrm>
          <a:solidFill>
            <a:schemeClr val="bg1">
              <a:alpha val="29000"/>
            </a:schemeClr>
          </a:solidFill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42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Benefit of </a:t>
            </a:r>
            <a:r>
              <a:rPr lang="en-US" dirty="0" err="1" smtClean="0"/>
              <a:t>Bidirectionality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Noise Robustness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43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1" y="2209801"/>
            <a:ext cx="8610600" cy="105054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1" y="3505200"/>
            <a:ext cx="8610600" cy="105054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04801" y="4876800"/>
            <a:ext cx="8610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Noise matched to image spatial frequency structure.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Benefit of </a:t>
            </a:r>
            <a:r>
              <a:rPr lang="en-US" dirty="0" err="1" smtClean="0"/>
              <a:t>Bidirectionality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Noise Robustness</a:t>
            </a:r>
            <a:endParaRPr lang="en-US" dirty="0"/>
          </a:p>
        </p:txBody>
      </p:sp>
      <p:pic>
        <p:nvPicPr>
          <p:cNvPr id="7" name="Content Placeholder 6" descr="fig_3dobj_100_snr_test_int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5384" y="1605095"/>
            <a:ext cx="7530352" cy="4524495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44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6625" y="273514"/>
            <a:ext cx="8227871" cy="945686"/>
          </a:xfrm>
        </p:spPr>
        <p:txBody>
          <a:bodyPr/>
          <a:lstStyle/>
          <a:p>
            <a:r>
              <a:rPr lang="en-US" dirty="0" smtClean="0"/>
              <a:t>Cluttered Backgrounds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6625" y="4800600"/>
            <a:ext cx="8227871" cy="1328990"/>
          </a:xfrm>
        </p:spPr>
        <p:txBody>
          <a:bodyPr/>
          <a:lstStyle/>
          <a:p>
            <a:r>
              <a:rPr lang="en-US" dirty="0" smtClean="0"/>
              <a:t>Performance degrades significantly</a:t>
            </a:r>
          </a:p>
          <a:p>
            <a:r>
              <a:rPr lang="en-US" dirty="0" smtClean="0"/>
              <a:t>Need figure-ground segregation – in V2</a:t>
            </a:r>
          </a:p>
        </p:txBody>
      </p:sp>
      <p:pic>
        <p:nvPicPr>
          <p:cNvPr id="4" name="Picture 3" descr="fig_car_suv_003_bg10_2x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296" y="1417954"/>
            <a:ext cx="8077200" cy="323088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45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6625" y="273514"/>
            <a:ext cx="8227871" cy="1021886"/>
          </a:xfrm>
        </p:spPr>
        <p:txBody>
          <a:bodyPr/>
          <a:lstStyle/>
          <a:p>
            <a:r>
              <a:rPr lang="en-US" dirty="0" smtClean="0"/>
              <a:t>Embodied Figure Ground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6625" y="5410200"/>
            <a:ext cx="8227871" cy="947990"/>
          </a:xfrm>
        </p:spPr>
        <p:txBody>
          <a:bodyPr/>
          <a:lstStyle/>
          <a:p>
            <a:r>
              <a:rPr lang="en-US" dirty="0" smtClean="0"/>
              <a:t>Binocular </a:t>
            </a:r>
            <a:r>
              <a:rPr lang="en-US" dirty="0" err="1" smtClean="0"/>
              <a:t>foveation</a:t>
            </a:r>
            <a:r>
              <a:rPr lang="en-US" dirty="0" smtClean="0"/>
              <a:t> </a:t>
            </a:r>
            <a:r>
              <a:rPr lang="en-US" dirty="0" err="1" smtClean="0">
                <a:latin typeface="Wingdings"/>
                <a:ea typeface="Wingdings"/>
                <a:cs typeface="Wingdings"/>
              </a:rPr>
              <a:t></a:t>
            </a:r>
            <a:r>
              <a:rPr lang="en-US" dirty="0" smtClean="0"/>
              <a:t> disparity </a:t>
            </a:r>
            <a:r>
              <a:rPr lang="en-US" dirty="0" err="1" smtClean="0">
                <a:latin typeface="Wingdings"/>
                <a:ea typeface="Wingdings"/>
                <a:cs typeface="Wingdings"/>
              </a:rPr>
              <a:t></a:t>
            </a:r>
            <a:r>
              <a:rPr lang="en-US" dirty="0" smtClean="0"/>
              <a:t> 3D depth</a:t>
            </a:r>
          </a:p>
          <a:p>
            <a:r>
              <a:rPr lang="en-US" dirty="0" smtClean="0"/>
              <a:t>3D depth trains 2D depth/occlusion cues</a:t>
            </a:r>
          </a:p>
        </p:txBody>
      </p:sp>
      <p:pic>
        <p:nvPicPr>
          <p:cNvPr id="5" name="Picture 4" descr="fig_figgr_3d_trains_2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417954"/>
            <a:ext cx="5943600" cy="3752655"/>
          </a:xfrm>
          <a:prstGeom prst="rect">
            <a:avLst/>
          </a:prstGeo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46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How Emer’s Brain 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12272" indent="-514350">
              <a:buSzPct val="100000"/>
              <a:buFont typeface="+mj-lt"/>
              <a:buAutoNum type="arabicPeriod"/>
            </a:pPr>
            <a:r>
              <a:rPr lang="en-US" dirty="0" smtClean="0"/>
              <a:t>Learning to Look</a:t>
            </a:r>
          </a:p>
          <a:p>
            <a:pPr lvl="1"/>
            <a:r>
              <a:rPr lang="en-US" dirty="0" smtClean="0"/>
              <a:t>How a “dumb” signal can be smart (</a:t>
            </a:r>
            <a:r>
              <a:rPr lang="en-US" dirty="0" err="1" smtClean="0"/>
              <a:t>Kawato</a:t>
            </a:r>
            <a:r>
              <a:rPr lang="en-US" dirty="0" smtClean="0"/>
              <a:t> et al)</a:t>
            </a:r>
          </a:p>
          <a:p>
            <a:pPr marL="612272" indent="-514350">
              <a:buSzPct val="100000"/>
              <a:buFont typeface="+mj-lt"/>
              <a:buAutoNum type="arabicPeriod"/>
            </a:pPr>
            <a:r>
              <a:rPr lang="en-US" dirty="0" smtClean="0"/>
              <a:t>Recognizing Objects</a:t>
            </a:r>
          </a:p>
          <a:p>
            <a:pPr lvl="1"/>
            <a:r>
              <a:rPr lang="en-US" dirty="0" smtClean="0"/>
              <a:t>Multi-modal learning signals in a </a:t>
            </a:r>
            <a:r>
              <a:rPr lang="en-US" dirty="0" err="1" smtClean="0"/>
              <a:t>bidirectionally</a:t>
            </a:r>
            <a:r>
              <a:rPr lang="en-US" dirty="0" smtClean="0"/>
              <a:t>-connected, hierarchically-organized network</a:t>
            </a:r>
          </a:p>
          <a:p>
            <a:pPr marL="612272" indent="-514350">
              <a:buSzPct val="100000"/>
              <a:buFont typeface="+mj-lt"/>
              <a:buAutoNum type="arabicPeriod"/>
            </a:pPr>
            <a:r>
              <a:rPr lang="en-US" dirty="0" smtClean="0"/>
              <a:t>Spike-based Learning</a:t>
            </a:r>
          </a:p>
          <a:p>
            <a:pPr lvl="1"/>
            <a:r>
              <a:rPr lang="en-US" dirty="0" smtClean="0"/>
              <a:t>Bridging the gap between biology and cognition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47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Embodiment = Rich Continuous Source of Learning Signals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Every gaze is an automatic training signal</a:t>
            </a:r>
          </a:p>
          <a:p>
            <a:r>
              <a:rPr lang="en-US" dirty="0" smtClean="0"/>
              <a:t>Multiple modalities driven by same environment</a:t>
            </a:r>
          </a:p>
          <a:p>
            <a:pPr lvl="1"/>
            <a:r>
              <a:rPr lang="en-US" dirty="0" smtClean="0"/>
              <a:t>Visual fixation trains motor reaching</a:t>
            </a:r>
          </a:p>
          <a:p>
            <a:pPr lvl="1"/>
            <a:r>
              <a:rPr lang="en-US" dirty="0" smtClean="0"/>
              <a:t>Object </a:t>
            </a:r>
            <a:r>
              <a:rPr lang="en-US" dirty="0" err="1" smtClean="0"/>
              <a:t>foveation</a:t>
            </a:r>
            <a:r>
              <a:rPr lang="en-US" dirty="0" smtClean="0"/>
              <a:t> </a:t>
            </a:r>
            <a:r>
              <a:rPr lang="en-US" dirty="0" err="1" smtClean="0">
                <a:latin typeface="Wingdings"/>
                <a:ea typeface="Wingdings"/>
                <a:cs typeface="Wingdings"/>
              </a:rPr>
              <a:t></a:t>
            </a:r>
            <a:r>
              <a:rPr lang="en-US" dirty="0" smtClean="0"/>
              <a:t> naming mutual training</a:t>
            </a:r>
          </a:p>
          <a:p>
            <a:r>
              <a:rPr lang="en-US" dirty="0" smtClean="0"/>
              <a:t>Binocular </a:t>
            </a:r>
            <a:r>
              <a:rPr lang="en-US" dirty="0" err="1" smtClean="0"/>
              <a:t>foveation</a:t>
            </a:r>
            <a:r>
              <a:rPr lang="en-US" dirty="0" smtClean="0"/>
              <a:t> </a:t>
            </a:r>
            <a:r>
              <a:rPr lang="en-US" dirty="0" err="1" smtClean="0">
                <a:latin typeface="Wingdings"/>
                <a:ea typeface="Wingdings"/>
                <a:cs typeface="Wingdings"/>
              </a:rPr>
              <a:t></a:t>
            </a:r>
            <a:r>
              <a:rPr lang="en-US" dirty="0" smtClean="0"/>
              <a:t> disparity </a:t>
            </a:r>
            <a:r>
              <a:rPr lang="en-US" dirty="0" err="1" smtClean="0">
                <a:latin typeface="Wingdings"/>
                <a:ea typeface="Wingdings"/>
                <a:cs typeface="Wingdings"/>
              </a:rPr>
              <a:t></a:t>
            </a:r>
            <a:r>
              <a:rPr lang="en-US" dirty="0" smtClean="0"/>
              <a:t> 3D depth </a:t>
            </a:r>
            <a:r>
              <a:rPr lang="en-US" dirty="0" err="1" smtClean="0">
                <a:latin typeface="Wingdings"/>
                <a:ea typeface="Wingdings"/>
                <a:cs typeface="Wingdings"/>
              </a:rPr>
              <a:t></a:t>
            </a:r>
            <a:r>
              <a:rPr lang="en-US" dirty="0" smtClean="0"/>
              <a:t> trains 2D depth </a:t>
            </a:r>
            <a:r>
              <a:rPr lang="en-US" dirty="0" err="1" smtClean="0">
                <a:latin typeface="Wingdings"/>
                <a:ea typeface="Wingdings"/>
                <a:cs typeface="Wingdings"/>
              </a:rPr>
              <a:t></a:t>
            </a:r>
            <a:r>
              <a:rPr lang="en-US" dirty="0" smtClean="0"/>
              <a:t> figure-ground segregation </a:t>
            </a:r>
            <a:r>
              <a:rPr lang="en-US" dirty="0" err="1" smtClean="0">
                <a:latin typeface="Wingdings"/>
                <a:ea typeface="Wingdings"/>
                <a:cs typeface="Wingdings"/>
              </a:rPr>
              <a:t></a:t>
            </a:r>
            <a:r>
              <a:rPr lang="en-US" dirty="0" smtClean="0"/>
              <a:t> object recognition in cluttered scenes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48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Common Sense 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Thesis: Human common sense depends on intensive learning about physical world</a:t>
            </a:r>
          </a:p>
          <a:p>
            <a:r>
              <a:rPr lang="en-US" dirty="0" smtClean="0"/>
              <a:t>More abstract cognitive functions build upon this sensory-motor foundation (</a:t>
            </a:r>
            <a:r>
              <a:rPr lang="en-US" dirty="0" err="1" smtClean="0"/>
              <a:t>Barsalou</a:t>
            </a:r>
            <a:r>
              <a:rPr lang="en-US" dirty="0" smtClean="0"/>
              <a:t> et al)</a:t>
            </a:r>
          </a:p>
          <a:p>
            <a:r>
              <a:rPr lang="en-US" dirty="0" smtClean="0"/>
              <a:t>Need this common sense to truly understand natural language and interact with people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49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Primitive, Basic Learning..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</p:nvPr>
        </p:nvGraphicFramePr>
        <p:xfrm>
          <a:off x="609312" y="1676400"/>
          <a:ext cx="8001719" cy="1529080"/>
        </p:xfrm>
        <a:graphic>
          <a:graphicData uri="http://schemas.openxmlformats.org/drawingml/2006/table">
            <a:tbl>
              <a:tblPr firstRow="1" bandRow="1">
                <a:tableStyleId>{284E427A-3D55-4303-BF80-6455036E1DE7}</a:tableStyleId>
              </a:tblPr>
              <a:tblGrid>
                <a:gridCol w="1631883"/>
                <a:gridCol w="982798"/>
                <a:gridCol w="770590"/>
                <a:gridCol w="1076901"/>
                <a:gridCol w="1230743"/>
                <a:gridCol w="1154402"/>
                <a:gridCol w="1154402"/>
              </a:tblGrid>
              <a:tr h="381000">
                <a:tc>
                  <a:txBody>
                    <a:bodyPr/>
                    <a:lstStyle/>
                    <a:p>
                      <a:endParaRPr lang="en-US" dirty="0" smtClean="0"/>
                    </a:p>
                    <a:p>
                      <a:r>
                        <a:rPr lang="en-US" dirty="0" smtClean="0"/>
                        <a:t>Area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 smtClean="0"/>
                    </a:p>
                    <a:p>
                      <a:r>
                        <a:rPr lang="en-US" dirty="0" smtClean="0"/>
                        <a:t>Reward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 smtClean="0"/>
                    </a:p>
                    <a:p>
                      <a:r>
                        <a:rPr lang="en-US" dirty="0" smtClean="0"/>
                        <a:t>Error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 smtClean="0"/>
                    </a:p>
                    <a:p>
                      <a:r>
                        <a:rPr lang="en-US" dirty="0" smtClean="0"/>
                        <a:t>Self</a:t>
                      </a:r>
                      <a:r>
                        <a:rPr lang="en-US" baseline="0" dirty="0" smtClean="0"/>
                        <a:t> Org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 smtClean="0"/>
                    </a:p>
                    <a:p>
                      <a:r>
                        <a:rPr lang="en-US" dirty="0" smtClean="0"/>
                        <a:t>Separator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 smtClean="0"/>
                    </a:p>
                    <a:p>
                      <a:r>
                        <a:rPr lang="en-US" dirty="0" smtClean="0"/>
                        <a:t>Integrator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 smtClean="0"/>
                    </a:p>
                    <a:p>
                      <a:r>
                        <a:rPr lang="en-US" dirty="0" smtClean="0"/>
                        <a:t>Attractor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smtClean="0"/>
                        <a:t>Primitive</a:t>
                      </a:r>
                    </a:p>
                    <a:p>
                      <a:r>
                        <a:rPr lang="en-US" dirty="0" smtClean="0"/>
                        <a:t>  Basal Ganglia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 smtClean="0">
                        <a:solidFill>
                          <a:srgbClr val="FFFF00"/>
                        </a:solidFill>
                      </a:endParaRPr>
                    </a:p>
                    <a:p>
                      <a:r>
                        <a:rPr lang="en-US" dirty="0" smtClean="0">
                          <a:solidFill>
                            <a:srgbClr val="FFFF00"/>
                          </a:solidFill>
                        </a:rPr>
                        <a:t>+++</a:t>
                      </a:r>
                      <a:endParaRPr 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 smtClean="0">
                        <a:solidFill>
                          <a:srgbClr val="FF0000"/>
                        </a:solidFill>
                      </a:endParaRPr>
                    </a:p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- - -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 smtClean="0">
                        <a:solidFill>
                          <a:srgbClr val="FF0000"/>
                        </a:solidFill>
                      </a:endParaRPr>
                    </a:p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- - -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 smtClean="0">
                        <a:solidFill>
                          <a:srgbClr val="FFFF00"/>
                        </a:solidFill>
                      </a:endParaRPr>
                    </a:p>
                    <a:p>
                      <a:r>
                        <a:rPr lang="en-US" dirty="0" smtClean="0">
                          <a:solidFill>
                            <a:srgbClr val="FFFF00"/>
                          </a:solidFill>
                        </a:rPr>
                        <a:t>++</a:t>
                      </a:r>
                      <a:endParaRPr 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 smtClean="0">
                        <a:solidFill>
                          <a:srgbClr val="FF0000"/>
                        </a:solidFill>
                      </a:endParaRPr>
                    </a:p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-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 smtClean="0">
                        <a:solidFill>
                          <a:srgbClr val="FF0000"/>
                        </a:solidFill>
                      </a:endParaRPr>
                    </a:p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- - -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  Cerebellum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- - -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FF00"/>
                          </a:solidFill>
                        </a:rPr>
                        <a:t>+++</a:t>
                      </a:r>
                      <a:endParaRPr 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- - -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FF00"/>
                          </a:solidFill>
                        </a:rPr>
                        <a:t>+++</a:t>
                      </a:r>
                      <a:endParaRPr 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- - -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- - -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819400" y="16002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>
                <a:solidFill>
                  <a:schemeClr val="bg1"/>
                </a:solidFill>
              </a:rPr>
              <a:t>Learning Signal</a:t>
            </a:r>
            <a:endParaRPr lang="en-US" i="1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250705" y="1600200"/>
            <a:ext cx="12168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>
                <a:solidFill>
                  <a:schemeClr val="bg1"/>
                </a:solidFill>
              </a:rPr>
              <a:t>Dynamics</a:t>
            </a:r>
            <a:endParaRPr lang="en-US" i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09312" y="3657600"/>
            <a:ext cx="800171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Char char="•"/>
            </a:pPr>
            <a:r>
              <a:rPr lang="en-US" sz="2400" dirty="0" smtClean="0"/>
              <a:t> Reward &amp; Error = most basic learning signals</a:t>
            </a:r>
          </a:p>
          <a:p>
            <a:r>
              <a:rPr lang="en-US" sz="2400" dirty="0" smtClean="0"/>
              <a:t>   (self organized learning is a luxury..)</a:t>
            </a:r>
          </a:p>
          <a:p>
            <a:pPr>
              <a:buFontTx/>
              <a:buChar char="•"/>
            </a:pPr>
            <a:endParaRPr lang="en-US" sz="2400" dirty="0" smtClean="0"/>
          </a:p>
          <a:p>
            <a:pPr>
              <a:buFontTx/>
              <a:buChar char="•"/>
            </a:pPr>
            <a:r>
              <a:rPr lang="en-US" sz="2400" dirty="0" smtClean="0"/>
              <a:t> Simplest general solution to any learning problem is a</a:t>
            </a:r>
          </a:p>
          <a:p>
            <a:r>
              <a:rPr lang="en-US" sz="2400" dirty="0" smtClean="0"/>
              <a:t>  </a:t>
            </a:r>
            <a:r>
              <a:rPr lang="en-US" sz="2400" i="1" dirty="0" smtClean="0"/>
              <a:t>lookup table</a:t>
            </a:r>
            <a:r>
              <a:rPr lang="en-US" sz="2400" dirty="0" smtClean="0"/>
              <a:t> = separator</a:t>
            </a:r>
          </a:p>
          <a:p>
            <a:endParaRPr lang="en-US" sz="24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SAL = Synthesis of ACT-R &amp; </a:t>
            </a:r>
            <a:r>
              <a:rPr lang="en-US" dirty="0" err="1" smtClean="0"/>
              <a:t>Leabra</a:t>
            </a:r>
            <a:endParaRPr lang="en-US" dirty="0"/>
          </a:p>
        </p:txBody>
      </p:sp>
      <p:pic>
        <p:nvPicPr>
          <p:cNvPr id="5" name="Content Placeholder 4" descr="fig_act_r_sal.png"/>
          <p:cNvPicPr>
            <a:picLocks noGrp="1" noChangeAspect="1"/>
          </p:cNvPicPr>
          <p:nvPr>
            <p:ph sz="half" idx="1"/>
          </p:nvPr>
        </p:nvPicPr>
        <p:blipFill>
          <a:blip r:embed="rId2"/>
          <a:srcRect t="-22408" b="-22408"/>
          <a:stretch>
            <a:fillRect/>
          </a:stretch>
        </p:blipFill>
        <p:spPr>
          <a:xfrm>
            <a:off x="456625" y="914400"/>
            <a:ext cx="4800600" cy="5369938"/>
          </a:xfr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10200" y="1605095"/>
            <a:ext cx="3274296" cy="4524495"/>
          </a:xfrm>
        </p:spPr>
        <p:txBody>
          <a:bodyPr/>
          <a:lstStyle/>
          <a:p>
            <a:r>
              <a:rPr lang="en-US" dirty="0" smtClean="0"/>
              <a:t>Very close mapping between ACT-R and </a:t>
            </a:r>
            <a:r>
              <a:rPr lang="en-US" dirty="0" err="1" smtClean="0"/>
              <a:t>Leabra</a:t>
            </a:r>
            <a:r>
              <a:rPr lang="en-US" dirty="0" smtClean="0"/>
              <a:t> </a:t>
            </a:r>
            <a:r>
              <a:rPr lang="en-US" dirty="0" err="1" smtClean="0"/>
              <a:t>archs</a:t>
            </a:r>
            <a:endParaRPr lang="en-US" dirty="0" smtClean="0"/>
          </a:p>
          <a:p>
            <a:r>
              <a:rPr lang="en-US" dirty="0" smtClean="0"/>
              <a:t>Productive ongoing collaboration to explore &amp; develop SAL.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50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Modular SAL</a:t>
            </a:r>
            <a:endParaRPr lang="en-US" dirty="0"/>
          </a:p>
        </p:txBody>
      </p:sp>
      <p:pic>
        <p:nvPicPr>
          <p:cNvPr id="4" name="Content Placeholder 3" descr="fig_sal_vision_module.png"/>
          <p:cNvPicPr>
            <a:picLocks noGrp="1" noChangeAspect="1"/>
          </p:cNvPicPr>
          <p:nvPr>
            <p:ph sz="half" idx="1"/>
          </p:nvPr>
        </p:nvPicPr>
        <p:blipFill>
          <a:blip r:embed="rId2"/>
          <a:srcRect t="-5113" b="-5113"/>
          <a:stretch>
            <a:fillRect/>
          </a:stretch>
        </p:blipFill>
        <p:spPr/>
      </p:pic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Replace ACT-R module with </a:t>
            </a:r>
            <a:r>
              <a:rPr lang="en-US" dirty="0" err="1" smtClean="0"/>
              <a:t>Leabra</a:t>
            </a:r>
            <a:r>
              <a:rPr lang="en-US" dirty="0" smtClean="0"/>
              <a:t> visual system</a:t>
            </a:r>
          </a:p>
          <a:p>
            <a:r>
              <a:rPr lang="en-US" dirty="0" smtClean="0"/>
              <a:t>Achieves mutual benefits quickly</a:t>
            </a:r>
          </a:p>
          <a:p>
            <a:r>
              <a:rPr lang="en-US" dirty="0" smtClean="0"/>
              <a:t>But not as satisfying as a fuller synthesis..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51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1"/>
          <p:cNvSpPr>
            <a:spLocks noGrp="1" noChangeArrowheads="1"/>
          </p:cNvSpPr>
          <p:nvPr>
            <p:ph type="title"/>
          </p:nvPr>
        </p:nvSpPr>
        <p:spPr>
          <a:xfrm>
            <a:off x="456696" y="273514"/>
            <a:ext cx="8229167" cy="1144440"/>
          </a:xfrm>
          <a:ln/>
        </p:spPr>
        <p:txBody>
          <a:bodyPr/>
          <a:lstStyle/>
          <a:p>
            <a:pPr>
              <a:tabLst>
                <a:tab pos="0" algn="l"/>
                <a:tab pos="414772" algn="l"/>
                <a:tab pos="829544" algn="l"/>
                <a:tab pos="1244316" algn="l"/>
                <a:tab pos="1659087" algn="l"/>
                <a:tab pos="2073859" algn="l"/>
                <a:tab pos="2488631" algn="l"/>
                <a:tab pos="2903403" algn="l"/>
                <a:tab pos="3318175" algn="l"/>
                <a:tab pos="3732947" algn="l"/>
                <a:tab pos="4147718" algn="l"/>
                <a:tab pos="4562490" algn="l"/>
                <a:tab pos="4977262" algn="l"/>
                <a:tab pos="5392034" algn="l"/>
                <a:tab pos="5806806" algn="l"/>
                <a:tab pos="6221578" algn="l"/>
                <a:tab pos="6636349" algn="l"/>
                <a:tab pos="7051121" algn="l"/>
                <a:tab pos="7465893" algn="l"/>
                <a:tab pos="7880665" algn="l"/>
                <a:tab pos="8295437" algn="l"/>
              </a:tabLst>
            </a:pPr>
            <a:r>
              <a:rPr lang="en-US" dirty="0"/>
              <a:t>The </a:t>
            </a:r>
            <a:r>
              <a:rPr lang="en-US" dirty="0" err="1"/>
              <a:t>Leabra</a:t>
            </a:r>
            <a:r>
              <a:rPr lang="en-US" dirty="0"/>
              <a:t> Algorithm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29832" y="1381965"/>
            <a:ext cx="6500351" cy="4069599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sp>
        <p:nvSpPr>
          <p:cNvPr id="10243" name="Text Box 3"/>
          <p:cNvSpPr txBox="1">
            <a:spLocks noChangeArrowheads="1"/>
          </p:cNvSpPr>
          <p:nvPr/>
        </p:nvSpPr>
        <p:spPr bwMode="auto">
          <a:xfrm>
            <a:off x="780849" y="5666055"/>
            <a:ext cx="7379166" cy="639741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81648" tIns="42457" rIns="81648" bIns="42457">
            <a:prstTxWarp prst="textNoShape">
              <a:avLst/>
            </a:prstTxWarp>
            <a:spAutoFit/>
          </a:bodyPr>
          <a:lstStyle/>
          <a:p>
            <a:pPr>
              <a:spcBef>
                <a:spcPts val="1134"/>
              </a:spcBef>
              <a:tabLst>
                <a:tab pos="0" algn="l"/>
                <a:tab pos="414772" algn="l"/>
                <a:tab pos="829544" algn="l"/>
                <a:tab pos="1244316" algn="l"/>
                <a:tab pos="1659087" algn="l"/>
                <a:tab pos="2073859" algn="l"/>
                <a:tab pos="2488631" algn="l"/>
                <a:tab pos="2903403" algn="l"/>
                <a:tab pos="3318175" algn="l"/>
                <a:tab pos="3732947" algn="l"/>
                <a:tab pos="4147718" algn="l"/>
                <a:tab pos="4562490" algn="l"/>
                <a:tab pos="4977262" algn="l"/>
                <a:tab pos="5392034" algn="l"/>
                <a:tab pos="5806806" algn="l"/>
                <a:tab pos="6221578" algn="l"/>
                <a:tab pos="6636349" algn="l"/>
                <a:tab pos="7051121" algn="l"/>
                <a:tab pos="7465893" algn="l"/>
                <a:tab pos="7880665" algn="l"/>
                <a:tab pos="8295437" algn="l"/>
              </a:tabLst>
            </a:pPr>
            <a:r>
              <a:rPr lang="en-US" dirty="0">
                <a:solidFill>
                  <a:srgbClr val="FFFFFF"/>
                </a:solidFill>
                <a:ea typeface="MS Gothic" charset="0"/>
                <a:cs typeface="MS Gothic" charset="0"/>
              </a:rPr>
              <a:t>Same algorithm (and mostly </a:t>
            </a:r>
            <a:r>
              <a:rPr lang="en-US" dirty="0" err="1">
                <a:solidFill>
                  <a:srgbClr val="FFFFFF"/>
                </a:solidFill>
                <a:ea typeface="MS Gothic" charset="0"/>
                <a:cs typeface="MS Gothic" charset="0"/>
              </a:rPr>
              <a:t>params</a:t>
            </a:r>
            <a:r>
              <a:rPr lang="en-US" dirty="0">
                <a:solidFill>
                  <a:srgbClr val="FFFFFF"/>
                </a:solidFill>
                <a:ea typeface="MS Gothic" charset="0"/>
                <a:cs typeface="MS Gothic" charset="0"/>
              </a:rPr>
              <a:t>) can simulate ~100 different cognitive phenomena!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52</a:t>
            </a:fld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Lookup Table &amp; Pattern Separation</a:t>
            </a:r>
            <a:endParaRPr lang="en-US" dirty="0"/>
          </a:p>
        </p:txBody>
      </p:sp>
      <p:pic>
        <p:nvPicPr>
          <p:cNvPr id="5" name="Content Placeholder 4" descr="fig_lookup_table_function_approximator.png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56625" y="2738768"/>
            <a:ext cx="4786968" cy="2671342"/>
          </a:xfrm>
          <a:solidFill>
            <a:schemeClr val="bg1"/>
          </a:solidFill>
        </p:spPr>
      </p:pic>
      <p:pic>
        <p:nvPicPr>
          <p:cNvPr id="8" name="Content Placeholder 7" descr="fig_patsep_cerebellum.png"/>
          <p:cNvPicPr>
            <a:picLocks noGrp="1" noChangeAspect="1"/>
          </p:cNvPicPr>
          <p:nvPr>
            <p:ph sz="half" idx="2"/>
          </p:nvPr>
        </p:nvPicPr>
        <p:blipFill>
          <a:blip r:embed="rId3"/>
          <a:srcRect/>
          <a:stretch>
            <a:fillRect/>
          </a:stretch>
        </p:blipFill>
        <p:spPr>
          <a:xfrm>
            <a:off x="5715000" y="1605095"/>
            <a:ext cx="2840008" cy="4524495"/>
          </a:xfrm>
          <a:solidFill>
            <a:schemeClr val="bg1"/>
          </a:solidFill>
        </p:spPr>
      </p:pic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Cerebellar</a:t>
            </a:r>
            <a:r>
              <a:rPr lang="en-US" dirty="0" smtClean="0"/>
              <a:t> Error-driven Learning</a:t>
            </a:r>
            <a:endParaRPr lang="en-US" dirty="0"/>
          </a:p>
        </p:txBody>
      </p:sp>
      <p:pic>
        <p:nvPicPr>
          <p:cNvPr id="7" name="Content Placeholder 6" descr="fig_cerebellum.png"/>
          <p:cNvPicPr>
            <a:picLocks noGrp="1" noChangeAspect="1"/>
          </p:cNvPicPr>
          <p:nvPr>
            <p:ph sz="half" idx="1"/>
          </p:nvPr>
        </p:nvPicPr>
        <p:blipFill>
          <a:blip r:embed="rId3"/>
          <a:srcRect t="-22217" b="-22217"/>
          <a:stretch>
            <a:fillRect/>
          </a:stretch>
        </p:blipFill>
        <p:spPr>
          <a:xfrm>
            <a:off x="456625" y="914400"/>
            <a:ext cx="4044794" cy="4524495"/>
          </a:xfrm>
        </p:spPr>
      </p:pic>
      <p:pic>
        <p:nvPicPr>
          <p:cNvPr id="8" name="Content Placeholder 7" descr="fig_support_vector_machine.png"/>
          <p:cNvPicPr>
            <a:picLocks noGrp="1" noChangeAspect="1"/>
          </p:cNvPicPr>
          <p:nvPr>
            <p:ph sz="half" idx="2"/>
          </p:nvPr>
        </p:nvPicPr>
        <p:blipFill>
          <a:blip r:embed="rId4"/>
          <a:srcRect t="-52506" b="-52506"/>
          <a:stretch>
            <a:fillRect/>
          </a:stretch>
        </p:blipFill>
        <p:spPr>
          <a:xfrm>
            <a:off x="4639702" y="457200"/>
            <a:ext cx="4044794" cy="4524495"/>
          </a:xfrm>
        </p:spPr>
      </p:pic>
      <p:sp>
        <p:nvSpPr>
          <p:cNvPr id="9" name="TextBox 8"/>
          <p:cNvSpPr txBox="1"/>
          <p:nvPr/>
        </p:nvSpPr>
        <p:spPr>
          <a:xfrm>
            <a:off x="4639702" y="3886200"/>
            <a:ext cx="40306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Cerebellum = </a:t>
            </a:r>
          </a:p>
          <a:p>
            <a:r>
              <a:rPr lang="en-US" sz="2400" dirty="0" smtClean="0"/>
              <a:t>Support Vector Machine</a:t>
            </a:r>
            <a:endParaRPr 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456625" y="4869597"/>
            <a:ext cx="8227871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buFont typeface="Arial"/>
              <a:buChar char="•"/>
            </a:pPr>
            <a:r>
              <a:rPr lang="en-US" sz="2400" dirty="0" smtClean="0"/>
              <a:t> Granule cells = high-dimensional encoding (separation)</a:t>
            </a:r>
          </a:p>
          <a:p>
            <a:pPr>
              <a:spcAft>
                <a:spcPts val="600"/>
              </a:spcAft>
              <a:buFont typeface="Arial"/>
              <a:buChar char="•"/>
            </a:pPr>
            <a:r>
              <a:rPr lang="en-US" sz="2400" dirty="0" smtClean="0"/>
              <a:t> Purkinje/Olive = delta-rule error-driven learning</a:t>
            </a:r>
          </a:p>
          <a:p>
            <a:pPr>
              <a:spcAft>
                <a:spcPts val="600"/>
              </a:spcAft>
              <a:buFont typeface="Arial"/>
              <a:buChar char="•"/>
            </a:pPr>
            <a:r>
              <a:rPr lang="en-US" sz="2400" dirty="0" smtClean="0"/>
              <a:t> Classic ideas from Marr (1969) &amp; </a:t>
            </a:r>
            <a:r>
              <a:rPr lang="en-US" sz="2400" dirty="0" err="1" smtClean="0"/>
              <a:t>Albus</a:t>
            </a:r>
            <a:r>
              <a:rPr lang="en-US" sz="2400" dirty="0" smtClean="0"/>
              <a:t> (1971)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Cerebellum is Feed Forward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buNone/>
            </a:pPr>
            <a:r>
              <a:rPr lang="en-US" dirty="0" err="1" smtClean="0"/>
              <a:t>Feedforward</a:t>
            </a:r>
            <a:r>
              <a:rPr lang="en-US" dirty="0" smtClean="0"/>
              <a:t> circuit:</a:t>
            </a:r>
          </a:p>
          <a:p>
            <a:r>
              <a:rPr lang="en-US" dirty="0" smtClean="0"/>
              <a:t>Input (PN) -&gt; granules -&gt; Purkinje -&gt; Output (DCN)</a:t>
            </a:r>
          </a:p>
          <a:p>
            <a:r>
              <a:rPr lang="en-US" dirty="0" smtClean="0"/>
              <a:t>Inhibitory interactions – no attractor dynamics</a:t>
            </a:r>
          </a:p>
          <a:p>
            <a:r>
              <a:rPr lang="en-US" dirty="0" smtClean="0"/>
              <a:t>Key idea: does delta-rule learning bridging small temporal gap:</a:t>
            </a:r>
          </a:p>
          <a:p>
            <a:pPr>
              <a:buNone/>
            </a:pPr>
            <a:r>
              <a:rPr lang="en-US" dirty="0" smtClean="0"/>
              <a:t>	S(t-100) -&gt; </a:t>
            </a:r>
            <a:r>
              <a:rPr lang="en-US" dirty="0" err="1" smtClean="0"/>
              <a:t>R(t</a:t>
            </a:r>
            <a:r>
              <a:rPr lang="en-US" dirty="0" smtClean="0"/>
              <a:t>)</a:t>
            </a:r>
          </a:p>
          <a:p>
            <a:pPr>
              <a:buNone/>
            </a:pPr>
            <a:r>
              <a:rPr lang="en-US" dirty="0" smtClean="0"/>
              <a:t>                      ^ Error(t+100) 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9702" y="1752600"/>
            <a:ext cx="4199498" cy="400452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Basal Ganglia Reward Learning</a:t>
            </a:r>
            <a:br>
              <a:rPr lang="en-US" dirty="0" smtClean="0"/>
            </a:br>
            <a:r>
              <a:rPr lang="en-US" sz="1800" dirty="0" smtClean="0"/>
              <a:t>(Frank, 2005…; O’Reilly &amp; Frank 2006)	</a:t>
            </a:r>
            <a:endParaRPr lang="en-US" sz="1800" dirty="0"/>
          </a:p>
        </p:txBody>
      </p:sp>
      <p:pic>
        <p:nvPicPr>
          <p:cNvPr id="5" name="Content Placeholder 4" descr="fig_bg_frontal_da_burst_dip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6625" y="1524000"/>
            <a:ext cx="8227871" cy="3340374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56625" y="5181600"/>
            <a:ext cx="8227871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Char char="•"/>
            </a:pPr>
            <a:r>
              <a:rPr lang="en-US" sz="2400" dirty="0" smtClean="0"/>
              <a:t> </a:t>
            </a:r>
            <a:r>
              <a:rPr lang="en-US" sz="2400" dirty="0" err="1" smtClean="0"/>
              <a:t>Feedforward</a:t>
            </a:r>
            <a:r>
              <a:rPr lang="en-US" sz="2400" dirty="0" smtClean="0"/>
              <a:t>, </a:t>
            </a:r>
            <a:r>
              <a:rPr lang="en-US" sz="2400" dirty="0" err="1" smtClean="0"/>
              <a:t>modulatory</a:t>
            </a:r>
            <a:r>
              <a:rPr lang="en-US" sz="2400" dirty="0" smtClean="0"/>
              <a:t> (</a:t>
            </a:r>
            <a:r>
              <a:rPr lang="en-US" sz="2400" dirty="0" err="1" smtClean="0"/>
              <a:t>disinhibition</a:t>
            </a:r>
            <a:r>
              <a:rPr lang="en-US" sz="2400" dirty="0" smtClean="0"/>
              <a:t>) on cortex/motor</a:t>
            </a:r>
          </a:p>
          <a:p>
            <a:r>
              <a:rPr lang="en-US" sz="2400" dirty="0" smtClean="0"/>
              <a:t>  (same as cerebellum)</a:t>
            </a:r>
          </a:p>
          <a:p>
            <a:pPr>
              <a:buFontTx/>
              <a:buChar char="•"/>
            </a:pPr>
            <a:r>
              <a:rPr lang="en-US" sz="2400" dirty="0" smtClean="0"/>
              <a:t> Co-opted for higher level cognitive control -&gt; PFC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or_std_emerbrai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Blank Presentation">
      <a:majorFont>
        <a:latin typeface="Arial"/>
        <a:ea typeface="MS Gothic"/>
        <a:cs typeface="MS Gothic"/>
      </a:majorFont>
      <a:minorFont>
        <a:latin typeface="Arial"/>
        <a:ea typeface="MS Gothic"/>
        <a:cs typeface="MS Gothic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4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45000"/>
          <a:buFont typeface="Wingdings" pitchFamily="-111" charset="2"/>
          <a:buNone/>
          <a:tabLst/>
          <a:defRPr kumimoji="0" lang="en-US" sz="1800" b="0" i="0" u="none" strike="noStrike" cap="none" normalizeH="0" baseline="0">
            <a:ln>
              <a:noFill/>
            </a:ln>
            <a:effectLst/>
            <a:latin typeface="Arial" pitchFamily="-111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4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45000"/>
          <a:buFont typeface="Wingdings" pitchFamily="-111" charset="2"/>
          <a:buNone/>
          <a:tabLst/>
          <a:defRPr kumimoji="0" lang="en-US" sz="1800" b="0" i="0" u="none" strike="noStrike" cap="none" normalizeH="0" baseline="0">
            <a:ln>
              <a:noFill/>
            </a:ln>
            <a:effectLst/>
            <a:latin typeface="Arial" pitchFamily="-111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ror_std_emerbrain.potx</Template>
  <TotalTime>9531</TotalTime>
  <Words>2246</Words>
  <Application>Microsoft Macintosh PowerPoint</Application>
  <PresentationFormat>On-screen Show (4:3)</PresentationFormat>
  <Paragraphs>556</Paragraphs>
  <Slides>52</Slides>
  <Notes>18</Notes>
  <HiddenSlides>0</HiddenSlides>
  <MMClips>0</MMClips>
  <ScaleCrop>false</ScaleCrop>
  <HeadingPairs>
    <vt:vector size="4" baseType="variant">
      <vt:variant>
        <vt:lpstr>Design Template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3" baseType="lpstr">
      <vt:lpstr>ror_std_emerbrain</vt:lpstr>
      <vt:lpstr>Learning Rules Across the Brain</vt:lpstr>
      <vt:lpstr>Ultimate Goal:  Build a Brain that Builds Itself..</vt:lpstr>
      <vt:lpstr>Slide 3</vt:lpstr>
      <vt:lpstr>Learning Rules Across the Brain</vt:lpstr>
      <vt:lpstr>Primitive, Basic Learning..</vt:lpstr>
      <vt:lpstr>Lookup Table &amp; Pattern Separation</vt:lpstr>
      <vt:lpstr>Cerebellar Error-driven Learning</vt:lpstr>
      <vt:lpstr>Cerebellum is Feed Forward </vt:lpstr>
      <vt:lpstr>Basal Ganglia Reward Learning (Frank, 2005…; O’Reilly &amp; Frank 2006) </vt:lpstr>
      <vt:lpstr>BG + Cerebellum Capacities</vt:lpstr>
      <vt:lpstr>BG + Cerebellum Incapacities</vt:lpstr>
      <vt:lpstr>Hippocampal Episodic Memory</vt:lpstr>
      <vt:lpstr>Hebbian Learning = Automatic (O’Reilly &amp; Rudy, 2001)</vt:lpstr>
      <vt:lpstr>Recall = Attractor (content addressable memory..)</vt:lpstr>
      <vt:lpstr>Neocortex!</vt:lpstr>
      <vt:lpstr>Slow Integrative Learning</vt:lpstr>
      <vt:lpstr>         Spike Based Error-Driven         Learning</vt:lpstr>
      <vt:lpstr>Urakubo et al, 2008 Model</vt:lpstr>
      <vt:lpstr>“Allosteric” NMDA Captures STDP (including higher-order and time integration effects)</vt:lpstr>
      <vt:lpstr>What About Real Spike Trains?</vt:lpstr>
      <vt:lpstr>Extended Spike Trains = Emergent Simplicity</vt:lpstr>
      <vt:lpstr>Linearized BCM</vt:lpstr>
      <vt:lpstr>Fast Threshold Adaptation: Late Trains Early</vt:lpstr>
      <vt:lpstr>Neocortical Bidirectional Connectivity (Attractors)</vt:lpstr>
      <vt:lpstr>Emer Demo</vt:lpstr>
      <vt:lpstr>Emer’s Brain (Gaze + ObjRec)</vt:lpstr>
      <vt:lpstr>Learning Rules Across the Brain</vt:lpstr>
      <vt:lpstr>Leabra Tripartite Architecture</vt:lpstr>
      <vt:lpstr>Thanks To</vt:lpstr>
      <vt:lpstr>Extras</vt:lpstr>
      <vt:lpstr>Object Recognition is Hard</vt:lpstr>
      <vt:lpstr>Learning to Look is Non-Trivial</vt:lpstr>
      <vt:lpstr>How Emer’s Brain Works</vt:lpstr>
      <vt:lpstr>Learning to Look: Integrating over a “dumb” signal</vt:lpstr>
      <vt:lpstr>Looking to Reach: Same Error Signal, Different Muscles</vt:lpstr>
      <vt:lpstr>How Emer’s Brain Works</vt:lpstr>
      <vt:lpstr>Invariant Object Recognition</vt:lpstr>
      <vt:lpstr>Slide 38</vt:lpstr>
      <vt:lpstr>Slide 39</vt:lpstr>
      <vt:lpstr>Slide 40</vt:lpstr>
      <vt:lpstr>Generalization Results: 92.8%</vt:lpstr>
      <vt:lpstr>Bidirectional Multimodal Training</vt:lpstr>
      <vt:lpstr>Benefit of Bidirectionality: Noise Robustness</vt:lpstr>
      <vt:lpstr>Benefit of Bidirectionality: Noise Robustness</vt:lpstr>
      <vt:lpstr>Cluttered Backgrounds</vt:lpstr>
      <vt:lpstr>Embodied Figure Ground Learning</vt:lpstr>
      <vt:lpstr>How Emer’s Brain Works</vt:lpstr>
      <vt:lpstr>Embodiment = Rich Continuous Source of Learning Signals</vt:lpstr>
      <vt:lpstr>The Common Sense Problem</vt:lpstr>
      <vt:lpstr>SAL = Synthesis of ACT-R &amp; Leabra</vt:lpstr>
      <vt:lpstr>Simple Modular SAL</vt:lpstr>
      <vt:lpstr>The Leabra Algorithm</vt:lpstr>
    </vt:vector>
  </TitlesOfParts>
  <Company>University of Colorado Boulder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Randall O'Reilly</dc:creator>
  <cp:lastModifiedBy>Randall O'Reilly</cp:lastModifiedBy>
  <cp:revision>142</cp:revision>
  <dcterms:created xsi:type="dcterms:W3CDTF">2009-12-12T06:45:36Z</dcterms:created>
  <dcterms:modified xsi:type="dcterms:W3CDTF">2009-12-12T06:47:48Z</dcterms:modified>
</cp:coreProperties>
</file>